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5"/>
  </p:notesMasterIdLst>
  <p:sldIdLst>
    <p:sldId id="474" r:id="rId2"/>
    <p:sldId id="476" r:id="rId3"/>
    <p:sldId id="473" r:id="rId4"/>
    <p:sldId id="257" r:id="rId5"/>
    <p:sldId id="258" r:id="rId6"/>
    <p:sldId id="259" r:id="rId7"/>
    <p:sldId id="260" r:id="rId8"/>
    <p:sldId id="261" r:id="rId9"/>
    <p:sldId id="262" r:id="rId10"/>
    <p:sldId id="430" r:id="rId11"/>
    <p:sldId id="263" r:id="rId12"/>
    <p:sldId id="264" r:id="rId13"/>
    <p:sldId id="431" r:id="rId14"/>
    <p:sldId id="265" r:id="rId15"/>
    <p:sldId id="445" r:id="rId16"/>
    <p:sldId id="266" r:id="rId17"/>
    <p:sldId id="275" r:id="rId18"/>
    <p:sldId id="276" r:id="rId19"/>
    <p:sldId id="433" r:id="rId20"/>
    <p:sldId id="434" r:id="rId21"/>
    <p:sldId id="277" r:id="rId22"/>
    <p:sldId id="278" r:id="rId23"/>
    <p:sldId id="272" r:id="rId24"/>
    <p:sldId id="267" r:id="rId25"/>
    <p:sldId id="268" r:id="rId26"/>
    <p:sldId id="270" r:id="rId27"/>
    <p:sldId id="437" r:id="rId28"/>
    <p:sldId id="438" r:id="rId29"/>
    <p:sldId id="439" r:id="rId30"/>
    <p:sldId id="440" r:id="rId31"/>
    <p:sldId id="441" r:id="rId32"/>
    <p:sldId id="442" r:id="rId33"/>
    <p:sldId id="450" r:id="rId34"/>
    <p:sldId id="446" r:id="rId35"/>
    <p:sldId id="447" r:id="rId36"/>
    <p:sldId id="449" r:id="rId37"/>
    <p:sldId id="443" r:id="rId38"/>
    <p:sldId id="444" r:id="rId39"/>
    <p:sldId id="298" r:id="rId40"/>
    <p:sldId id="302" r:id="rId41"/>
    <p:sldId id="391" r:id="rId42"/>
    <p:sldId id="299" r:id="rId43"/>
    <p:sldId id="303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5" r:id="rId64"/>
    <p:sldId id="330" r:id="rId65"/>
    <p:sldId id="327" r:id="rId66"/>
    <p:sldId id="328" r:id="rId67"/>
    <p:sldId id="329" r:id="rId68"/>
    <p:sldId id="331" r:id="rId69"/>
    <p:sldId id="332" r:id="rId70"/>
    <p:sldId id="336" r:id="rId71"/>
    <p:sldId id="337" r:id="rId72"/>
    <p:sldId id="335" r:id="rId73"/>
    <p:sldId id="338" r:id="rId74"/>
    <p:sldId id="339" r:id="rId75"/>
    <p:sldId id="324" r:id="rId76"/>
    <p:sldId id="340" r:id="rId77"/>
    <p:sldId id="341" r:id="rId78"/>
    <p:sldId id="342" r:id="rId79"/>
    <p:sldId id="343" r:id="rId80"/>
    <p:sldId id="344" r:id="rId81"/>
    <p:sldId id="349" r:id="rId82"/>
    <p:sldId id="345" r:id="rId83"/>
    <p:sldId id="346" r:id="rId84"/>
    <p:sldId id="347" r:id="rId85"/>
    <p:sldId id="348" r:id="rId86"/>
    <p:sldId id="350" r:id="rId87"/>
    <p:sldId id="357" r:id="rId88"/>
    <p:sldId id="358" r:id="rId89"/>
    <p:sldId id="359" r:id="rId90"/>
    <p:sldId id="360" r:id="rId91"/>
    <p:sldId id="361" r:id="rId92"/>
    <p:sldId id="363" r:id="rId93"/>
    <p:sldId id="364" r:id="rId94"/>
    <p:sldId id="365" r:id="rId95"/>
    <p:sldId id="367" r:id="rId96"/>
    <p:sldId id="366" r:id="rId97"/>
    <p:sldId id="356" r:id="rId98"/>
    <p:sldId id="352" r:id="rId99"/>
    <p:sldId id="353" r:id="rId100"/>
    <p:sldId id="354" r:id="rId101"/>
    <p:sldId id="355" r:id="rId102"/>
    <p:sldId id="368" r:id="rId103"/>
    <p:sldId id="369" r:id="rId104"/>
    <p:sldId id="370" r:id="rId105"/>
    <p:sldId id="374" r:id="rId106"/>
    <p:sldId id="376" r:id="rId107"/>
    <p:sldId id="371" r:id="rId108"/>
    <p:sldId id="390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2" r:id="rId123"/>
    <p:sldId id="394" r:id="rId124"/>
    <p:sldId id="396" r:id="rId125"/>
    <p:sldId id="398" r:id="rId126"/>
    <p:sldId id="400" r:id="rId127"/>
    <p:sldId id="424" r:id="rId128"/>
    <p:sldId id="402" r:id="rId129"/>
    <p:sldId id="404" r:id="rId130"/>
    <p:sldId id="406" r:id="rId131"/>
    <p:sldId id="408" r:id="rId132"/>
    <p:sldId id="410" r:id="rId133"/>
    <p:sldId id="416" r:id="rId134"/>
    <p:sldId id="412" r:id="rId135"/>
    <p:sldId id="414" r:id="rId136"/>
    <p:sldId id="418" r:id="rId137"/>
    <p:sldId id="425" r:id="rId138"/>
    <p:sldId id="426" r:id="rId139"/>
    <p:sldId id="427" r:id="rId140"/>
    <p:sldId id="428" r:id="rId141"/>
    <p:sldId id="468" r:id="rId142"/>
    <p:sldId id="429" r:id="rId143"/>
    <p:sldId id="470" r:id="rId144"/>
    <p:sldId id="420" r:id="rId145"/>
    <p:sldId id="423" r:id="rId146"/>
    <p:sldId id="422" r:id="rId147"/>
    <p:sldId id="460" r:id="rId148"/>
    <p:sldId id="465" r:id="rId149"/>
    <p:sldId id="461" r:id="rId150"/>
    <p:sldId id="462" r:id="rId151"/>
    <p:sldId id="467" r:id="rId152"/>
    <p:sldId id="466" r:id="rId153"/>
    <p:sldId id="463" r:id="rId154"/>
    <p:sldId id="464" r:id="rId155"/>
    <p:sldId id="451" r:id="rId156"/>
    <p:sldId id="452" r:id="rId157"/>
    <p:sldId id="453" r:id="rId158"/>
    <p:sldId id="454" r:id="rId159"/>
    <p:sldId id="455" r:id="rId160"/>
    <p:sldId id="456" r:id="rId161"/>
    <p:sldId id="457" r:id="rId162"/>
    <p:sldId id="458" r:id="rId163"/>
    <p:sldId id="459" r:id="rId1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2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F001-CB00-489A-9F53-DDB4298BFFB4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FCBE-731F-4A53-8A29-2F455D15F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FCBE-731F-4A53-8A29-2F455D15FA0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FCBE-731F-4A53-8A29-2F455D15FA0C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FCBE-731F-4A53-8A29-2F455D15FA0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6D0786-2B81-4188-B1BD-60171B87253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DF6031-723C-4ECD-ACF5-B7BFABBC1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dirty="0" smtClean="0"/>
              <a:t>Management of NSTE-ACS</a:t>
            </a:r>
          </a:p>
          <a:p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       Dr </a:t>
            </a:r>
            <a:r>
              <a:rPr lang="en-US" sz="8000" dirty="0" err="1" smtClean="0"/>
              <a:t>shahinlal</a:t>
            </a:r>
            <a:endParaRPr lang="en-US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resting 12-lead  ECG  is the   first-line diagnostic tool in the assessment of patients with suspected ACS</a:t>
            </a:r>
          </a:p>
          <a:p>
            <a:r>
              <a:rPr lang="en-US" sz="3600" dirty="0" smtClean="0"/>
              <a:t>obtain it </a:t>
            </a:r>
            <a:r>
              <a:rPr lang="en-US" sz="3600" b="1" dirty="0" smtClean="0"/>
              <a:t>within 10 min </a:t>
            </a:r>
            <a:r>
              <a:rPr lang="en-US" sz="3600" dirty="0" smtClean="0"/>
              <a:t>of the patient’s arrival in the emergency room</a:t>
            </a:r>
          </a:p>
          <a:p>
            <a:r>
              <a:rPr lang="en-US" sz="3600" dirty="0" smtClean="0"/>
              <a:t> While the ECG in the setting of NSTE-ACS may be </a:t>
            </a:r>
            <a:r>
              <a:rPr lang="en-US" sz="3600" b="1" dirty="0" smtClean="0"/>
              <a:t>normal n more than one-third </a:t>
            </a:r>
            <a:r>
              <a:rPr lang="en-US" b="1" dirty="0" smtClean="0"/>
              <a:t>of patients,</a:t>
            </a:r>
            <a:endParaRPr lang="en-US" b="1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primary  end point </a:t>
            </a:r>
            <a:r>
              <a:rPr lang="en-US" sz="3600" dirty="0" smtClean="0"/>
              <a:t>was</a:t>
            </a:r>
          </a:p>
          <a:p>
            <a:pPr>
              <a:buNone/>
            </a:pPr>
            <a:r>
              <a:rPr lang="en-US" sz="3600" dirty="0" smtClean="0"/>
              <a:t>     a composite of death, myocardial infarction, ischemia-driven revascularization, or stent thrombosis at </a:t>
            </a:r>
            <a:r>
              <a:rPr lang="en-US" sz="3600" i="1" dirty="0" smtClean="0"/>
              <a:t>48 hours after randomization</a:t>
            </a:r>
            <a:endParaRPr lang="en-US" sz="3600" i="1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Cangrelor</a:t>
            </a:r>
            <a:r>
              <a:rPr lang="en-US" sz="3600" b="1" dirty="0" smtClean="0"/>
              <a:t>  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significantly reduced the rate of ischemic events, including stent </a:t>
            </a:r>
            <a:r>
              <a:rPr lang="en-US" sz="3600" b="1" dirty="0" err="1" smtClean="0">
                <a:solidFill>
                  <a:srgbClr val="FF0000"/>
                </a:solidFill>
              </a:rPr>
              <a:t>thrombosis,during</a:t>
            </a:r>
            <a:r>
              <a:rPr lang="en-US" sz="3600" b="1" dirty="0" smtClean="0">
                <a:solidFill>
                  <a:srgbClr val="FF0000"/>
                </a:solidFill>
              </a:rPr>
              <a:t> PCI</a:t>
            </a:r>
            <a:r>
              <a:rPr lang="en-US" sz="3600" dirty="0" smtClean="0"/>
              <a:t>, with no significant increase in severe bleeding.</a:t>
            </a:r>
            <a:endParaRPr lang="en-US" sz="36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of P2Y12 inhibitor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Initiation of P2Y12 inhibitors </a:t>
            </a:r>
            <a:r>
              <a:rPr lang="en-US" sz="3600" b="1" dirty="0" smtClean="0"/>
              <a:t>soon after the diagnosis of NSTE-ACS   irrespective  of management     strategy    </a:t>
            </a:r>
            <a:r>
              <a:rPr lang="en-US" sz="3600" dirty="0" smtClean="0"/>
              <a:t>has  been  recommended( </a:t>
            </a:r>
            <a:r>
              <a:rPr lang="en-US" sz="3600" b="1" dirty="0" smtClean="0"/>
              <a:t>ESC 2015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optimal timing of </a:t>
            </a:r>
            <a:r>
              <a:rPr lang="en-US" sz="3600" b="1" dirty="0" err="1" smtClean="0"/>
              <a:t>ticagrelor</a:t>
            </a:r>
            <a:r>
              <a:rPr lang="en-US" sz="3600" b="1" dirty="0" smtClean="0"/>
              <a:t> or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</a:t>
            </a:r>
            <a:r>
              <a:rPr lang="en-US" sz="3600" dirty="0" smtClean="0"/>
              <a:t>administration in NSTE-ACS patients scheduled for an </a:t>
            </a:r>
            <a:r>
              <a:rPr lang="en-US" sz="3600" b="1" dirty="0" smtClean="0"/>
              <a:t>invasive strategy has not been adequately investigated</a:t>
            </a:r>
            <a:r>
              <a:rPr lang="en-US" sz="3600" dirty="0" smtClean="0"/>
              <a:t>, </a:t>
            </a:r>
            <a:r>
              <a:rPr lang="en-US" sz="3600" dirty="0" err="1" smtClean="0"/>
              <a:t>norecommendation</a:t>
            </a:r>
            <a:r>
              <a:rPr lang="en-US" sz="3600" dirty="0" smtClean="0"/>
              <a:t> for or against pretreatment with these agents can be formulated</a:t>
            </a:r>
            <a:endParaRPr lang="en-US" sz="36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Based on the </a:t>
            </a:r>
            <a:r>
              <a:rPr lang="en-US" sz="3600" b="1" dirty="0" smtClean="0">
                <a:solidFill>
                  <a:srgbClr val="C00000"/>
                </a:solidFill>
              </a:rPr>
              <a:t>ACCOAST results</a:t>
            </a:r>
            <a:r>
              <a:rPr lang="en-US" sz="3600" dirty="0" smtClean="0"/>
              <a:t>, </a:t>
            </a:r>
            <a:r>
              <a:rPr lang="en-US" sz="3600" b="1" dirty="0" smtClean="0"/>
              <a:t>pretreatment with </a:t>
            </a:r>
            <a:r>
              <a:rPr lang="en-US" sz="3600" b="1" dirty="0" err="1" smtClean="0">
                <a:solidFill>
                  <a:srgbClr val="C00000"/>
                </a:solidFill>
              </a:rPr>
              <a:t>prasugrel</a:t>
            </a:r>
            <a:r>
              <a:rPr lang="en-US" sz="3600" b="1" dirty="0" smtClean="0">
                <a:solidFill>
                  <a:srgbClr val="C00000"/>
                </a:solidFill>
              </a:rPr>
              <a:t> is not recommended </a:t>
            </a:r>
            <a:r>
              <a:rPr lang="en-US" sz="3600" b="1" dirty="0" smtClean="0"/>
              <a:t>prior to invasive management</a:t>
            </a:r>
            <a:endParaRPr lang="en-US" sz="3600" b="1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lenovo\Documents\My Bluetooth\IMG_20190203_1829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Among patients with NSTE acute coronary syndromes who were scheduled to undergo  catheterization, </a:t>
            </a:r>
            <a:r>
              <a:rPr lang="en-US" sz="3600" b="1" dirty="0" smtClean="0"/>
              <a:t>pretreatment with </a:t>
            </a:r>
            <a:r>
              <a:rPr lang="en-US" sz="3600" b="1" dirty="0" err="1" smtClean="0"/>
              <a:t>prasugrel</a:t>
            </a:r>
            <a:r>
              <a:rPr lang="en-US" sz="3600" b="1" dirty="0" smtClean="0"/>
              <a:t> did not reduce the rate of major ischemic events up to 30 days</a:t>
            </a:r>
            <a:r>
              <a:rPr lang="en-US" sz="3600" dirty="0" smtClean="0"/>
              <a:t> but increased the rate of major bleeding complications.</a:t>
            </a:r>
            <a:endParaRPr lang="en-US" sz="36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NSTE-ACS patients planned  for conservative management, P2Y12 inhibition (preferably with </a:t>
            </a:r>
            <a:r>
              <a:rPr lang="en-US" sz="3600" b="1" dirty="0" err="1" smtClean="0">
                <a:solidFill>
                  <a:srgbClr val="C00000"/>
                </a:solidFill>
              </a:rPr>
              <a:t>ticagrelor</a:t>
            </a:r>
            <a:r>
              <a:rPr lang="en-US" sz="3600" dirty="0" smtClean="0"/>
              <a:t>) is </a:t>
            </a:r>
            <a:r>
              <a:rPr lang="en-US" sz="3600" b="1" dirty="0" smtClean="0"/>
              <a:t>recommended, in the absence of contraindications</a:t>
            </a:r>
            <a:r>
              <a:rPr lang="en-US" sz="3600" dirty="0" smtClean="0"/>
              <a:t>, </a:t>
            </a:r>
            <a:r>
              <a:rPr lang="en-US" sz="3600" b="1" dirty="0" smtClean="0"/>
              <a:t>as soon as the diagnosis is confirmed</a:t>
            </a:r>
            <a:endParaRPr lang="en-US" sz="3600" b="1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lenovo\Documents\My Bluetooth\IMG_20190203_2043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Premature discontinuation of oral </a:t>
            </a:r>
            <a:r>
              <a:rPr lang="en-US" dirty="0" err="1" smtClean="0"/>
              <a:t>antiplatelet</a:t>
            </a:r>
            <a:r>
              <a:rPr lang="en-US" dirty="0" smtClean="0"/>
              <a:t>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Withdrawal of oral </a:t>
            </a:r>
            <a:r>
              <a:rPr lang="en-US" sz="3600" dirty="0" err="1" smtClean="0"/>
              <a:t>antiplatelet</a:t>
            </a:r>
            <a:r>
              <a:rPr lang="en-US" sz="3600" dirty="0" smtClean="0"/>
              <a:t> therapy may lead to an increased risk of recurrent events</a:t>
            </a:r>
          </a:p>
          <a:p>
            <a:r>
              <a:rPr lang="en-US" sz="3600" dirty="0" smtClean="0"/>
              <a:t>Interruption of DAPT soon after stent implantation increases the risk of stent thrombosis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MC abnormality </a:t>
            </a:r>
            <a:r>
              <a:rPr lang="en-US" b="1" i="1" dirty="0" smtClean="0">
                <a:solidFill>
                  <a:srgbClr val="FF0000"/>
                </a:solidFill>
              </a:rPr>
              <a:t>ST depression &amp; T inversion</a:t>
            </a:r>
          </a:p>
          <a:p>
            <a:r>
              <a:rPr lang="en-US" b="1" i="1" dirty="0" smtClean="0"/>
              <a:t>ST depression </a:t>
            </a:r>
            <a:r>
              <a:rPr lang="en-US" i="1" dirty="0" smtClean="0"/>
              <a:t>as little as </a:t>
            </a:r>
            <a:r>
              <a:rPr lang="en-US" b="1" i="1" dirty="0" smtClean="0">
                <a:solidFill>
                  <a:srgbClr val="C00000"/>
                </a:solidFill>
              </a:rPr>
              <a:t>.05 </a:t>
            </a:r>
            <a:r>
              <a:rPr lang="en-US" b="1" i="1" dirty="0" err="1" smtClean="0">
                <a:solidFill>
                  <a:srgbClr val="C00000"/>
                </a:solidFill>
              </a:rPr>
              <a:t>mv</a:t>
            </a:r>
            <a:r>
              <a:rPr lang="en-US" b="1" i="1" dirty="0" smtClean="0">
                <a:solidFill>
                  <a:srgbClr val="C00000"/>
                </a:solidFill>
              </a:rPr>
              <a:t>  </a:t>
            </a:r>
            <a:r>
              <a:rPr lang="en-US" i="1" dirty="0" smtClean="0"/>
              <a:t>are sensitive marker for NSTE-ACS</a:t>
            </a:r>
          </a:p>
          <a:p>
            <a:r>
              <a:rPr lang="en-US" dirty="0" smtClean="0"/>
              <a:t> Greater degrees of ST depression….poor outcome</a:t>
            </a:r>
          </a:p>
          <a:p>
            <a:r>
              <a:rPr lang="en-US" dirty="0" smtClean="0"/>
              <a:t>Transient ST segment elevation</a:t>
            </a:r>
          </a:p>
          <a:p>
            <a:pPr>
              <a:buNone/>
            </a:pPr>
            <a:r>
              <a:rPr lang="en-US" dirty="0" smtClean="0"/>
              <a:t>       Lasting &lt; 20 min…10 %-----UA/ coronary vasospasm.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 the case of a non-cardiac surgical procedure    that cannot     be postponed,   </a:t>
            </a:r>
          </a:p>
          <a:p>
            <a:pPr>
              <a:buNone/>
            </a:pPr>
            <a:r>
              <a:rPr lang="en-US" sz="4000" dirty="0" smtClean="0"/>
              <a:t> a minimum of </a:t>
            </a:r>
            <a:r>
              <a:rPr lang="en-US" sz="4000" b="1" dirty="0" smtClean="0"/>
              <a:t>1 and 3 months DAPT    for bare-metal stents (BMSs)   and     new-generation     DESs</a:t>
            </a:r>
            <a:r>
              <a:rPr lang="en-US" sz="4000" dirty="0" smtClean="0"/>
              <a:t>, respectively,   might be acceptable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In this setting, </a:t>
            </a:r>
            <a:r>
              <a:rPr lang="en-US" sz="4000" b="1" i="1" dirty="0" smtClean="0"/>
              <a:t>surgery should be performed in  hospitals having continuous catheterization laboratory availability</a:t>
            </a:r>
            <a:r>
              <a:rPr lang="en-US" sz="4000" dirty="0" smtClean="0"/>
              <a:t>, so as to treat patients immediately in case of </a:t>
            </a:r>
            <a:r>
              <a:rPr lang="en-US" sz="4000" dirty="0" err="1" smtClean="0"/>
              <a:t>perioperative</a:t>
            </a:r>
            <a:r>
              <a:rPr lang="en-US" sz="4000" dirty="0" smtClean="0"/>
              <a:t> MI</a:t>
            </a:r>
            <a:endParaRPr lang="en-US" sz="4000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interruption of DAPT becomes mandatory because of </a:t>
            </a:r>
            <a:r>
              <a:rPr lang="en-US" sz="3600" b="1" dirty="0" smtClean="0"/>
              <a:t>urgent high-risk surgery (e.g. neurosurgery) or in the case of a major bleed</a:t>
            </a:r>
            <a:r>
              <a:rPr lang="en-US" sz="3600" dirty="0" smtClean="0"/>
              <a:t>, no alternative therapy can be proposed as a substitute to DAPT to prevent stent thrombosis. 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Low </a:t>
            </a:r>
            <a:r>
              <a:rPr lang="en-US" sz="4000" dirty="0" err="1" smtClean="0"/>
              <a:t>molecularweight</a:t>
            </a:r>
            <a:r>
              <a:rPr lang="en-US" sz="4000" dirty="0" smtClean="0"/>
              <a:t> heparin (</a:t>
            </a:r>
            <a:r>
              <a:rPr lang="en-US" sz="4000" dirty="0" smtClean="0">
                <a:solidFill>
                  <a:srgbClr val="C00000"/>
                </a:solidFill>
              </a:rPr>
              <a:t>LMWH</a:t>
            </a:r>
            <a:r>
              <a:rPr lang="en-US" sz="4000" dirty="0" smtClean="0"/>
              <a:t>) has been advocated, but the </a:t>
            </a:r>
            <a:r>
              <a:rPr lang="en-US" sz="4000" b="1" i="1" dirty="0" smtClean="0"/>
              <a:t>proof of </a:t>
            </a:r>
            <a:r>
              <a:rPr lang="en-US" sz="4000" b="1" i="1" dirty="0" err="1" smtClean="0"/>
              <a:t>eficacy</a:t>
            </a:r>
            <a:r>
              <a:rPr lang="en-US" sz="4000" b="1" i="1" dirty="0" smtClean="0"/>
              <a:t> for this indication is lacking</a:t>
            </a:r>
          </a:p>
          <a:p>
            <a:endParaRPr lang="en-US" dirty="0" smtClean="0"/>
          </a:p>
          <a:p>
            <a:r>
              <a:rPr lang="en-US" sz="3600" dirty="0" smtClean="0"/>
              <a:t>Whenever possible, </a:t>
            </a:r>
            <a:r>
              <a:rPr lang="en-US" sz="3600" b="1" i="1" dirty="0" smtClean="0"/>
              <a:t>aspirin</a:t>
            </a:r>
            <a:r>
              <a:rPr lang="en-US" sz="3600" dirty="0" smtClean="0"/>
              <a:t> should be continued</a:t>
            </a:r>
            <a:endParaRPr lang="en-US" sz="36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In patients undergoing elective non-cardiac surgery, </a:t>
            </a:r>
            <a:r>
              <a:rPr lang="en-US" sz="3600" b="1" dirty="0" err="1" smtClean="0"/>
              <a:t>ticagrelor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</a:t>
            </a:r>
            <a:r>
              <a:rPr lang="en-US" sz="3600" dirty="0" smtClean="0"/>
              <a:t>should be discontinued </a:t>
            </a:r>
            <a:r>
              <a:rPr lang="en-US" sz="3600" b="1" dirty="0" smtClean="0"/>
              <a:t>5 days before surgery</a:t>
            </a:r>
          </a:p>
          <a:p>
            <a:r>
              <a:rPr lang="en-US" sz="3600" dirty="0" smtClean="0"/>
              <a:t>In patients on DAPT following an episode of NSTE-ACS that was treated conservatively,</a:t>
            </a:r>
          </a:p>
          <a:p>
            <a:pPr>
              <a:buNone/>
            </a:pPr>
            <a:r>
              <a:rPr lang="en-US" sz="3600" dirty="0" smtClean="0"/>
              <a:t>    the P2Y12 inhibitor may be discontinued.</a:t>
            </a:r>
          </a:p>
          <a:p>
            <a:r>
              <a:rPr lang="en-US" sz="3600" dirty="0" smtClean="0"/>
              <a:t>  In surgical procedures with low to moderate bleeding risk, surgeons should be</a:t>
            </a:r>
          </a:p>
          <a:p>
            <a:r>
              <a:rPr lang="en-US" sz="3600" dirty="0" smtClean="0"/>
              <a:t>encouraged to operate on patients on DAP</a:t>
            </a:r>
            <a:endParaRPr lang="en-US" sz="3600" b="1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Duration of dual </a:t>
            </a:r>
            <a:r>
              <a:rPr lang="en-US" dirty="0" err="1" smtClean="0"/>
              <a:t>antiplatelet</a:t>
            </a:r>
            <a:r>
              <a:rPr lang="en-US" dirty="0" smtClean="0"/>
              <a:t>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patients with NSTE-ACS, </a:t>
            </a:r>
            <a:r>
              <a:rPr lang="en-US" sz="3600" b="1" dirty="0" smtClean="0">
                <a:solidFill>
                  <a:srgbClr val="C00000"/>
                </a:solidFill>
              </a:rPr>
              <a:t>DAPT</a:t>
            </a:r>
            <a:r>
              <a:rPr lang="en-US" sz="3600" b="1" dirty="0" smtClean="0"/>
              <a:t> </a:t>
            </a:r>
            <a:r>
              <a:rPr lang="en-US" sz="3600" dirty="0" smtClean="0"/>
              <a:t>with aspirin and </a:t>
            </a:r>
            <a:r>
              <a:rPr lang="en-US" sz="3600" dirty="0" err="1" smtClean="0"/>
              <a:t>clopidogrel</a:t>
            </a:r>
            <a:r>
              <a:rPr lang="en-US" sz="3600" dirty="0" smtClean="0"/>
              <a:t> has been </a:t>
            </a:r>
            <a:r>
              <a:rPr lang="en-US" sz="3600" b="1" dirty="0" smtClean="0">
                <a:solidFill>
                  <a:srgbClr val="C00000"/>
                </a:solidFill>
              </a:rPr>
              <a:t>recommended for 1 year </a:t>
            </a:r>
            <a:r>
              <a:rPr lang="en-US" sz="3600" dirty="0" smtClean="0"/>
              <a:t>over aspirin alone, irrespective of revascularization strategy and stent type.</a:t>
            </a:r>
          </a:p>
          <a:p>
            <a:pPr>
              <a:buNone/>
            </a:pPr>
            <a:r>
              <a:rPr lang="en-US" sz="3600" dirty="0" smtClean="0"/>
              <a:t>                       (CURE study-</a:t>
            </a:r>
            <a:r>
              <a:rPr lang="en-US" sz="3600" dirty="0" err="1" smtClean="0"/>
              <a:t>Clopidogrel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in Unstable Angina to Prevent Recurrent Events )</a:t>
            </a:r>
            <a:endParaRPr lang="en-US" sz="36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TRITON-TIMI 38 </a:t>
            </a:r>
            <a:r>
              <a:rPr lang="en-US" sz="3600" dirty="0" smtClean="0"/>
              <a:t>and </a:t>
            </a:r>
            <a:r>
              <a:rPr lang="en-US" sz="3600" b="1" dirty="0" smtClean="0"/>
              <a:t>PLATO studies </a:t>
            </a:r>
            <a:r>
              <a:rPr lang="en-US" sz="3600" dirty="0" smtClean="0"/>
              <a:t>have demonstrated the </a:t>
            </a:r>
            <a:r>
              <a:rPr lang="en-US" sz="3600" i="1" dirty="0" smtClean="0"/>
              <a:t>superiority of a </a:t>
            </a:r>
            <a:r>
              <a:rPr lang="en-US" sz="3600" b="1" i="1" dirty="0" err="1" smtClean="0"/>
              <a:t>prasugrel</a:t>
            </a:r>
            <a:r>
              <a:rPr lang="en-US" sz="3600" b="1" i="1" dirty="0" smtClean="0"/>
              <a:t>-</a:t>
            </a:r>
            <a:r>
              <a:rPr lang="en-US" sz="3600" i="1" dirty="0" smtClean="0"/>
              <a:t> and </a:t>
            </a:r>
            <a:r>
              <a:rPr lang="en-US" sz="3600" b="1" i="1" dirty="0" err="1" smtClean="0"/>
              <a:t>ticagrelor</a:t>
            </a:r>
            <a:r>
              <a:rPr lang="en-US" sz="3600" i="1" dirty="0" smtClean="0"/>
              <a:t>-based regimen, respectively,  over a </a:t>
            </a:r>
            <a:r>
              <a:rPr lang="en-US" sz="3600" i="1" dirty="0" err="1" smtClean="0"/>
              <a:t>clopidogrel</a:t>
            </a:r>
            <a:r>
              <a:rPr lang="en-US" sz="3600" i="1" dirty="0" smtClean="0"/>
              <a:t>-based one</a:t>
            </a:r>
            <a:endParaRPr lang="en-US" sz="3600" i="1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 1-year duration of DAPT </a:t>
            </a:r>
            <a:r>
              <a:rPr lang="en-US" sz="4000" dirty="0" smtClean="0"/>
              <a:t>with </a:t>
            </a:r>
            <a:r>
              <a:rPr lang="en-US" sz="4000" dirty="0" err="1" smtClean="0"/>
              <a:t>clopidogrel</a:t>
            </a:r>
            <a:r>
              <a:rPr lang="en-US" sz="4000" dirty="0" smtClean="0"/>
              <a:t> was associated with a </a:t>
            </a:r>
            <a:r>
              <a:rPr lang="en-US" sz="4000" b="1" dirty="0" smtClean="0"/>
              <a:t>26.9% RRR of death, MI or stroke  vs. 1-month DAPT</a:t>
            </a:r>
            <a:r>
              <a:rPr lang="en-US" sz="4000" dirty="0" smtClean="0"/>
              <a:t> in the</a:t>
            </a:r>
          </a:p>
          <a:p>
            <a:pPr>
              <a:buNone/>
            </a:pPr>
            <a:r>
              <a:rPr lang="en-US" sz="4000" dirty="0" smtClean="0"/>
              <a:t>        </a:t>
            </a:r>
            <a:r>
              <a:rPr lang="en-US" sz="4000" dirty="0" err="1" smtClean="0"/>
              <a:t>Clopidogrel</a:t>
            </a:r>
            <a:r>
              <a:rPr lang="en-US" sz="4000" dirty="0" smtClean="0"/>
              <a:t> for the Reduction of Events During Observation (</a:t>
            </a:r>
            <a:r>
              <a:rPr lang="en-US" sz="4000" b="1" dirty="0" smtClean="0"/>
              <a:t>CREDO</a:t>
            </a:r>
            <a:r>
              <a:rPr lang="en-US" sz="4000" dirty="0" smtClean="0"/>
              <a:t>) trial</a:t>
            </a:r>
            <a:endParaRPr lang="en-US" sz="40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lenovo\Documents\My Bluetooth\IMG_20190203_2013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DAPT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were enrolled after they had undergone PCI with DES. After 12 months of treatment with a </a:t>
            </a:r>
            <a:r>
              <a:rPr lang="en-US" dirty="0" err="1" smtClean="0"/>
              <a:t>thienopyridine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drug (</a:t>
            </a:r>
            <a:r>
              <a:rPr lang="en-US" dirty="0" err="1" smtClean="0"/>
              <a:t>clopidogrel</a:t>
            </a:r>
            <a:r>
              <a:rPr lang="en-US" dirty="0" smtClean="0"/>
              <a:t> or </a:t>
            </a:r>
            <a:r>
              <a:rPr lang="en-US" dirty="0" err="1" smtClean="0"/>
              <a:t>prasugrel</a:t>
            </a:r>
            <a:r>
              <a:rPr lang="en-US" dirty="0" smtClean="0"/>
              <a:t>) and aspirin, patients were randomly assigned to continue</a:t>
            </a:r>
          </a:p>
          <a:p>
            <a:pPr>
              <a:buNone/>
            </a:pPr>
            <a:r>
              <a:rPr lang="en-US" dirty="0" smtClean="0"/>
              <a:t>  receiving </a:t>
            </a:r>
            <a:r>
              <a:rPr lang="en-US" dirty="0" err="1" smtClean="0"/>
              <a:t>thienopyridine</a:t>
            </a:r>
            <a:r>
              <a:rPr lang="en-US" dirty="0" smtClean="0"/>
              <a:t> treatment or to receive placebo for another 18 months;</a:t>
            </a:r>
          </a:p>
          <a:p>
            <a:r>
              <a:rPr lang="en-US" dirty="0" smtClean="0"/>
              <a:t>all patients continued receiving aspirin.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Deep T inversion( &gt;.2 </a:t>
            </a:r>
            <a:r>
              <a:rPr lang="en-US" sz="3600" dirty="0" err="1" smtClean="0"/>
              <a:t>mv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&gt; 50% -----Normal/ non diagnostic ECG.</a:t>
            </a:r>
          </a:p>
          <a:p>
            <a:r>
              <a:rPr lang="en-US" sz="3600" dirty="0" smtClean="0"/>
              <a:t>Tracing should be repeated every 20 min until symptoms resolve.</a:t>
            </a:r>
          </a:p>
          <a:p>
            <a:r>
              <a:rPr lang="en-US" sz="3600" dirty="0" smtClean="0"/>
              <a:t>Suspected ACS with non diagnostic ECG ….</a:t>
            </a:r>
          </a:p>
          <a:p>
            <a:pPr>
              <a:buNone/>
            </a:pPr>
            <a:r>
              <a:rPr lang="en-US" sz="3600" dirty="0" smtClean="0"/>
              <a:t>             obtain extra leads ---posterior leads V7-V9/ V3R-V4R( occlusion of LCX/Acute marginal branch of RCA)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DAPT beyond 1 year </a:t>
            </a:r>
            <a:r>
              <a:rPr lang="en-US" sz="3600" dirty="0" smtClean="0"/>
              <a:t>after placement of a </a:t>
            </a:r>
            <a:r>
              <a:rPr lang="en-US" sz="3600" b="1" dirty="0" smtClean="0"/>
              <a:t>drug-eluting stent</a:t>
            </a:r>
            <a:r>
              <a:rPr lang="en-US" sz="3600" dirty="0" smtClean="0"/>
              <a:t>, as compared with aspirin therapy alone</a:t>
            </a:r>
            <a:r>
              <a:rPr lang="en-US" sz="3600" b="1" dirty="0" smtClean="0">
                <a:solidFill>
                  <a:srgbClr val="C00000"/>
                </a:solidFill>
              </a:rPr>
              <a:t>, significantly reduced the risks of stent thrombosis and MACCE</a:t>
            </a:r>
          </a:p>
          <a:p>
            <a:r>
              <a:rPr lang="en-US" sz="3600" dirty="0" smtClean="0"/>
              <a:t>    but was associated with an increased risk of bleeding. </a:t>
            </a:r>
          </a:p>
          <a:p>
            <a:r>
              <a:rPr lang="en-US" sz="3600" dirty="0" smtClean="0"/>
              <a:t>moderate or severe bleeding was increased with continued </a:t>
            </a:r>
            <a:r>
              <a:rPr lang="en-US" sz="3600" dirty="0" err="1" smtClean="0"/>
              <a:t>thienopyridine</a:t>
            </a:r>
            <a:r>
              <a:rPr lang="en-US" sz="3600" dirty="0" smtClean="0"/>
              <a:t> treatment (2.5% vs. 1.6%, P = 0.001).</a:t>
            </a:r>
            <a:endParaRPr lang="en-US" sz="36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Glycoprotein </a:t>
            </a:r>
            <a:r>
              <a:rPr lang="en-US" dirty="0" err="1" smtClean="0"/>
              <a:t>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n-US" dirty="0" smtClean="0"/>
              <a:t>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Intravenous </a:t>
            </a:r>
            <a:r>
              <a:rPr lang="en-US" sz="3600" dirty="0" err="1" smtClean="0"/>
              <a:t>GPIIb</a:t>
            </a:r>
            <a:r>
              <a:rPr lang="en-US" sz="3600" dirty="0" smtClean="0"/>
              <a:t>/</a:t>
            </a:r>
            <a:r>
              <a:rPr lang="en-US" sz="3600" dirty="0" err="1" smtClean="0"/>
              <a:t>IIIa</a:t>
            </a:r>
            <a:r>
              <a:rPr lang="en-US" sz="3600" dirty="0" smtClean="0"/>
              <a:t> inhibitors block platelet aggregation</a:t>
            </a:r>
          </a:p>
          <a:p>
            <a:r>
              <a:rPr lang="en-US" sz="3600" b="1" dirty="0" smtClean="0"/>
              <a:t>Routine administration </a:t>
            </a:r>
            <a:r>
              <a:rPr lang="en-US" sz="3600" dirty="0" smtClean="0"/>
              <a:t>in pts with NSTEMI who receiving DAPT is </a:t>
            </a:r>
            <a:r>
              <a:rPr lang="en-US" sz="3600" b="1" dirty="0" smtClean="0"/>
              <a:t>not recommended</a:t>
            </a:r>
          </a:p>
          <a:p>
            <a:r>
              <a:rPr lang="en-US" sz="3600" dirty="0" smtClean="0"/>
              <a:t>In patients treated with </a:t>
            </a:r>
            <a:r>
              <a:rPr lang="en-US" sz="3600" dirty="0" err="1" smtClean="0"/>
              <a:t>prasugrel</a:t>
            </a:r>
            <a:r>
              <a:rPr lang="en-US" sz="3600" dirty="0" smtClean="0"/>
              <a:t> or </a:t>
            </a:r>
            <a:r>
              <a:rPr lang="en-US" sz="3600" dirty="0" err="1" smtClean="0"/>
              <a:t>ticagrelor</a:t>
            </a:r>
            <a:r>
              <a:rPr lang="en-US" sz="3600" dirty="0" smtClean="0"/>
              <a:t>, </a:t>
            </a:r>
            <a:r>
              <a:rPr lang="en-US" sz="3600" dirty="0" err="1" smtClean="0"/>
              <a:t>GPIIb</a:t>
            </a:r>
            <a:r>
              <a:rPr lang="en-US" sz="3600" dirty="0" smtClean="0"/>
              <a:t>/</a:t>
            </a:r>
            <a:r>
              <a:rPr lang="en-US" sz="3600" dirty="0" err="1" smtClean="0"/>
              <a:t>IIIa</a:t>
            </a:r>
            <a:r>
              <a:rPr lang="en-US" sz="3600" dirty="0" smtClean="0"/>
              <a:t> inhibitors should be limited to </a:t>
            </a:r>
            <a:r>
              <a:rPr lang="en-US" sz="3600" b="1" dirty="0" smtClean="0"/>
              <a:t>bailout situations or thrombotic complications during PCI</a:t>
            </a:r>
            <a:endParaRPr lang="en-US" sz="3600" b="1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lenovo\Documents\My Bluetooth\IMG_20190203_2239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Once diagnosis of NSTE-ACS has been made </a:t>
            </a:r>
            <a:r>
              <a:rPr lang="en-US" sz="3600" dirty="0" err="1" smtClean="0"/>
              <a:t>parenteral</a:t>
            </a:r>
            <a:r>
              <a:rPr lang="en-US" sz="3600" dirty="0" smtClean="0"/>
              <a:t> anticoagulant should be initiated unless there is absolute contraindication( uncontrolled bleeding)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UFH binds to circulating plasma </a:t>
            </a:r>
            <a:r>
              <a:rPr lang="en-US" dirty="0" err="1" smtClean="0"/>
              <a:t>protein,acute</a:t>
            </a:r>
            <a:r>
              <a:rPr lang="en-US" dirty="0" smtClean="0"/>
              <a:t> phase reactants and endothelial cells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b="1" i="1" dirty="0" smtClean="0"/>
              <a:t>unpredictable anticoagulant effects</a:t>
            </a:r>
          </a:p>
          <a:p>
            <a:r>
              <a:rPr lang="en-US" i="1" dirty="0" smtClean="0"/>
              <a:t>UFH----Short half life-----must be </a:t>
            </a:r>
            <a:r>
              <a:rPr lang="en-US" i="1" dirty="0" err="1" smtClean="0"/>
              <a:t>administerd</a:t>
            </a:r>
            <a:r>
              <a:rPr lang="en-US" i="1" dirty="0" smtClean="0"/>
              <a:t> as a iv infusion to </a:t>
            </a:r>
            <a:r>
              <a:rPr lang="en-US" i="1" dirty="0" err="1" smtClean="0"/>
              <a:t>ensur</a:t>
            </a:r>
            <a:r>
              <a:rPr lang="en-US" i="1" dirty="0" smtClean="0"/>
              <a:t> stable level.</a:t>
            </a:r>
          </a:p>
          <a:p>
            <a:r>
              <a:rPr lang="en-US" i="1" dirty="0" err="1" smtClean="0"/>
              <a:t>Dily</a:t>
            </a:r>
            <a:r>
              <a:rPr lang="en-US" i="1" dirty="0" smtClean="0"/>
              <a:t> APTT monitoring</a:t>
            </a:r>
          </a:p>
          <a:p>
            <a:r>
              <a:rPr lang="en-US" i="1" dirty="0" smtClean="0"/>
              <a:t>Achieve APTT ---50….70 sec/1.5 to 2.5 times </a:t>
            </a:r>
            <a:r>
              <a:rPr lang="en-US" i="1" smtClean="0"/>
              <a:t>controll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A meta analysis of 1353 pts in 6 trials showed </a:t>
            </a:r>
          </a:p>
          <a:p>
            <a:pPr>
              <a:buNone/>
            </a:pPr>
            <a:r>
              <a:rPr lang="en-US" sz="4000" dirty="0" smtClean="0"/>
              <a:t>            </a:t>
            </a:r>
            <a:r>
              <a:rPr lang="en-US" sz="4000" b="1" dirty="0" smtClean="0">
                <a:solidFill>
                  <a:srgbClr val="C00000"/>
                </a:solidFill>
              </a:rPr>
              <a:t>33% </a:t>
            </a:r>
            <a:r>
              <a:rPr lang="en-US" sz="4000" dirty="0" smtClean="0"/>
              <a:t>reduction in death/ MI  with UFH +ASA </a:t>
            </a:r>
            <a:r>
              <a:rPr lang="en-US" sz="4000" dirty="0" err="1" smtClean="0"/>
              <a:t>vs</a:t>
            </a:r>
            <a:r>
              <a:rPr lang="en-US" sz="4000" dirty="0" smtClean="0"/>
              <a:t> ASA alone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AHA guideline recommend 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            60 unit/kg iv bolus f/b 12 units/kg /hr infusion</a:t>
            </a:r>
          </a:p>
          <a:p>
            <a:pPr>
              <a:buNone/>
            </a:pPr>
            <a:r>
              <a:rPr lang="en-US" sz="3600" dirty="0" smtClean="0"/>
              <a:t>             APTT every 6 hrs until the target range is reached thereafter every 24 hrs</a:t>
            </a:r>
            <a:endParaRPr lang="en-US" sz="360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ESC recommends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initial bolus of </a:t>
            </a:r>
            <a:r>
              <a:rPr lang="en-US" sz="3600" b="1" dirty="0" smtClean="0"/>
              <a:t>60–70 IU/kg </a:t>
            </a:r>
            <a:r>
              <a:rPr lang="en-US" sz="3600" dirty="0" smtClean="0"/>
              <a:t>up to a </a:t>
            </a:r>
            <a:r>
              <a:rPr lang="en-US" sz="3600" dirty="0" err="1" smtClean="0"/>
              <a:t>maximumof</a:t>
            </a:r>
            <a:r>
              <a:rPr lang="en-US" sz="3600" dirty="0" smtClean="0"/>
              <a:t>  </a:t>
            </a:r>
            <a:r>
              <a:rPr lang="en-US" sz="3600" b="1" dirty="0" smtClean="0"/>
              <a:t>5000 IU</a:t>
            </a:r>
            <a:r>
              <a:rPr lang="en-US" sz="3600" dirty="0" smtClean="0"/>
              <a:t>, followed by an infusion of </a:t>
            </a:r>
            <a:r>
              <a:rPr lang="en-US" sz="3600" b="1" dirty="0" smtClean="0"/>
              <a:t>12–15 IU/kg/h     </a:t>
            </a:r>
            <a:r>
              <a:rPr lang="en-US" sz="3600" dirty="0" smtClean="0"/>
              <a:t>up  to a maximum of </a:t>
            </a:r>
            <a:r>
              <a:rPr lang="en-US" sz="3600" b="1" dirty="0" smtClean="0"/>
              <a:t>1000</a:t>
            </a:r>
            <a:r>
              <a:rPr lang="en-US" sz="3600" dirty="0" smtClean="0"/>
              <a:t> IU/h, is recommended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900" dirty="0" smtClean="0"/>
              <a:t>UFH should be stopped after PCI unless there is an established indication related</a:t>
            </a:r>
          </a:p>
          <a:p>
            <a:pPr>
              <a:buNone/>
            </a:pPr>
            <a:r>
              <a:rPr lang="en-US" sz="3900" dirty="0" smtClean="0"/>
              <a:t>     to the procedure or to the patient’s condition</a:t>
            </a:r>
            <a:endParaRPr lang="en-US" sz="390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Bleeding</a:t>
            </a:r>
          </a:p>
          <a:p>
            <a:r>
              <a:rPr lang="en-US" sz="3600" dirty="0" smtClean="0"/>
              <a:t>HIT----------</a:t>
            </a:r>
            <a:r>
              <a:rPr lang="en-US" dirty="0" smtClean="0"/>
              <a:t>thrombosis and bleeding</a:t>
            </a:r>
          </a:p>
          <a:p>
            <a:pPr>
              <a:buNone/>
            </a:pPr>
            <a:r>
              <a:rPr lang="en-US" dirty="0" smtClean="0"/>
              <a:t>                        direct thrombin inhibitor(argatroban-2mcg/kg/</a:t>
            </a:r>
            <a:r>
              <a:rPr lang="en-US" dirty="0" err="1" smtClean="0"/>
              <a:t>mt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fondaparinox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APTT- 1.5 -2.5 times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HEPARIN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Ptotamine</a:t>
            </a:r>
            <a:r>
              <a:rPr lang="en-US" dirty="0" smtClean="0"/>
              <a:t> </a:t>
            </a:r>
            <a:r>
              <a:rPr lang="en-US" dirty="0" err="1" smtClean="0"/>
              <a:t>sulphate</a:t>
            </a:r>
            <a:r>
              <a:rPr lang="en-US" dirty="0" smtClean="0"/>
              <a:t> binds heparin to form stable salt----quickly reverse anticoagulant effect of heparin</a:t>
            </a:r>
          </a:p>
          <a:p>
            <a:r>
              <a:rPr lang="en-US" dirty="0" smtClean="0"/>
              <a:t>T1/2 of UFH is 1 – 1.5 hrs</a:t>
            </a:r>
          </a:p>
          <a:p>
            <a:r>
              <a:rPr lang="en-US" dirty="0" smtClean="0"/>
              <a:t>1mg of </a:t>
            </a:r>
            <a:r>
              <a:rPr lang="en-US" dirty="0" err="1" smtClean="0"/>
              <a:t>protamine</a:t>
            </a:r>
            <a:r>
              <a:rPr lang="en-US" dirty="0" smtClean="0"/>
              <a:t> </a:t>
            </a:r>
            <a:r>
              <a:rPr lang="en-US" dirty="0" err="1" smtClean="0"/>
              <a:t>sulphate</a:t>
            </a:r>
            <a:r>
              <a:rPr lang="en-US" dirty="0" smtClean="0"/>
              <a:t> </a:t>
            </a:r>
            <a:r>
              <a:rPr lang="en-US" dirty="0" err="1" smtClean="0"/>
              <a:t>neutralises</a:t>
            </a:r>
            <a:r>
              <a:rPr lang="en-US" dirty="0" smtClean="0"/>
              <a:t> 100 units of UFH</a:t>
            </a:r>
          </a:p>
          <a:p>
            <a:r>
              <a:rPr lang="en-US" dirty="0" err="1" smtClean="0"/>
              <a:t>Protamine</a:t>
            </a:r>
            <a:r>
              <a:rPr lang="en-US" dirty="0" smtClean="0"/>
              <a:t> reverses approx 60%of anticoagulant effect of LMWH</a:t>
            </a:r>
          </a:p>
          <a:p>
            <a:r>
              <a:rPr lang="en-US" dirty="0" smtClean="0"/>
              <a:t>Doesn’t completely </a:t>
            </a:r>
            <a:r>
              <a:rPr lang="en-US" dirty="0" err="1" smtClean="0"/>
              <a:t>neutralise</a:t>
            </a:r>
            <a:r>
              <a:rPr lang="en-US" dirty="0" smtClean="0"/>
              <a:t> anti </a:t>
            </a:r>
            <a:r>
              <a:rPr lang="en-US" dirty="0" err="1" smtClean="0"/>
              <a:t>xa</a:t>
            </a:r>
            <a:r>
              <a:rPr lang="en-US" dirty="0" smtClean="0"/>
              <a:t> activity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patients with </a:t>
            </a:r>
            <a:r>
              <a:rPr lang="en-US" sz="3600" b="1" dirty="0" smtClean="0"/>
              <a:t>bundle branch block or paced rhythm</a:t>
            </a:r>
            <a:r>
              <a:rPr lang="en-US" sz="3600" dirty="0" smtClean="0"/>
              <a:t>, ECG is of no help for the diagnosis of NSTE-ACS.</a:t>
            </a:r>
            <a:endParaRPr lang="en-US" sz="360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US" dirty="0" smtClean="0"/>
              <a:t>LMWH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Potental</a:t>
            </a:r>
            <a:r>
              <a:rPr lang="en-US" b="1" i="1" dirty="0" smtClean="0"/>
              <a:t> advantages over UFH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</a:t>
            </a:r>
            <a:r>
              <a:rPr lang="en-US" i="1" dirty="0" smtClean="0"/>
              <a:t>inhibit thrombin generation more effectively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less frequently causes HIT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high and consistent bioavailability---s/c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monitoring not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            binds less avidly to plasma protein—consistent anticoagulant effect</a:t>
            </a:r>
            <a:endParaRPr lang="en-US" i="1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Enoxeparin</a:t>
            </a:r>
            <a:r>
              <a:rPr lang="en-US" dirty="0" smtClean="0"/>
              <a:t> 1mg/kg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hrly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CrCl</a:t>
            </a:r>
            <a:r>
              <a:rPr lang="en-US" dirty="0" smtClean="0"/>
              <a:t> &lt;30 ml/</a:t>
            </a:r>
            <a:r>
              <a:rPr lang="en-US" dirty="0" err="1" smtClean="0"/>
              <a:t>mt</a:t>
            </a:r>
            <a:r>
              <a:rPr lang="en-US" dirty="0" smtClean="0"/>
              <a:t> ----OD dose</a:t>
            </a:r>
          </a:p>
          <a:p>
            <a:r>
              <a:rPr lang="en-US" dirty="0" smtClean="0"/>
              <a:t>Administer </a:t>
            </a:r>
            <a:r>
              <a:rPr lang="en-US" dirty="0" err="1" smtClean="0"/>
              <a:t>upto</a:t>
            </a:r>
            <a:r>
              <a:rPr lang="en-US" dirty="0" smtClean="0"/>
              <a:t> 8 days</a:t>
            </a:r>
          </a:p>
          <a:p>
            <a:r>
              <a:rPr lang="en-US" dirty="0" smtClean="0"/>
              <a:t>Bleeding  can be reversed partially with </a:t>
            </a:r>
            <a:r>
              <a:rPr lang="en-US" dirty="0" err="1" smtClean="0"/>
              <a:t>protamine</a:t>
            </a:r>
            <a:endParaRPr lang="en-US" dirty="0" smtClean="0"/>
          </a:p>
          <a:p>
            <a:r>
              <a:rPr lang="en-US" dirty="0" smtClean="0"/>
              <a:t>Pts with NSTE-ACS treated with LMWH =ASA ,reduced incidence of death /MI by 66% compared with placebo</a:t>
            </a:r>
            <a:endParaRPr lang="en-US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Acuity trial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Bivaluridin</a:t>
            </a:r>
            <a:r>
              <a:rPr lang="en-US" b="1" i="1" dirty="0" smtClean="0"/>
              <a:t> + gp2b/3a inhibitor </a:t>
            </a:r>
            <a:r>
              <a:rPr lang="en-US" dirty="0" smtClean="0"/>
              <a:t>as compared with </a:t>
            </a:r>
            <a:r>
              <a:rPr lang="en-US" b="1" i="1" dirty="0" smtClean="0"/>
              <a:t>heparin +gp2b/3a inhibitor </a:t>
            </a:r>
            <a:r>
              <a:rPr lang="en-US" dirty="0" smtClean="0"/>
              <a:t>was associated with non inferior 30day rates of </a:t>
            </a:r>
            <a:r>
              <a:rPr lang="en-US" dirty="0" err="1" smtClean="0"/>
              <a:t>composit</a:t>
            </a:r>
            <a:r>
              <a:rPr lang="en-US" dirty="0" smtClean="0"/>
              <a:t> </a:t>
            </a:r>
            <a:r>
              <a:rPr lang="en-US" dirty="0" err="1" smtClean="0"/>
              <a:t>ischaemic</a:t>
            </a:r>
            <a:r>
              <a:rPr lang="en-US" dirty="0" smtClean="0"/>
              <a:t> end point (7.7% Vs 7.3%)</a:t>
            </a:r>
          </a:p>
          <a:p>
            <a:r>
              <a:rPr lang="en-US" b="1" dirty="0" smtClean="0"/>
              <a:t>Major bleeding </a:t>
            </a:r>
            <a:r>
              <a:rPr lang="en-US" dirty="0" smtClean="0">
                <a:solidFill>
                  <a:srgbClr val="FF0000"/>
                </a:solidFill>
              </a:rPr>
              <a:t>5.3% Vs 5.7</a:t>
            </a:r>
            <a:r>
              <a:rPr lang="en-US" dirty="0" smtClean="0"/>
              <a:t>%</a:t>
            </a:r>
          </a:p>
          <a:p>
            <a:r>
              <a:rPr lang="en-US" dirty="0" err="1" smtClean="0"/>
              <a:t>Bivaluridin</a:t>
            </a:r>
            <a:r>
              <a:rPr lang="en-US" dirty="0" smtClean="0"/>
              <a:t> alone as compared with heparin =gp2b/3a inhibitor was associated with non inferior rates of </a:t>
            </a:r>
            <a:r>
              <a:rPr lang="en-US" dirty="0" err="1" smtClean="0"/>
              <a:t>composit</a:t>
            </a:r>
            <a:r>
              <a:rPr lang="en-US" dirty="0" smtClean="0"/>
              <a:t> </a:t>
            </a:r>
            <a:r>
              <a:rPr lang="en-US" dirty="0" err="1" smtClean="0"/>
              <a:t>ischaemic</a:t>
            </a:r>
            <a:r>
              <a:rPr lang="en-US" dirty="0" smtClean="0"/>
              <a:t> end point(7.8% Vs 7.3%)</a:t>
            </a:r>
            <a:endParaRPr 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 bleeding -3% Vs 5.7%( P&lt; 0.001)</a:t>
            </a:r>
          </a:p>
          <a:p>
            <a:r>
              <a:rPr lang="en-US" b="1" dirty="0" err="1" smtClean="0"/>
              <a:t>Bivaluridin</a:t>
            </a:r>
            <a:r>
              <a:rPr lang="en-US" b="1" dirty="0" smtClean="0"/>
              <a:t> </a:t>
            </a:r>
            <a:r>
              <a:rPr lang="en-US" dirty="0" smtClean="0"/>
              <a:t>was associated with </a:t>
            </a:r>
            <a:r>
              <a:rPr lang="en-US" b="1" i="1" dirty="0" smtClean="0"/>
              <a:t>rates of </a:t>
            </a:r>
            <a:r>
              <a:rPr lang="en-US" b="1" i="1" dirty="0" err="1" smtClean="0"/>
              <a:t>ischaemia</a:t>
            </a:r>
            <a:r>
              <a:rPr lang="en-US" b="1" i="1" dirty="0" smtClean="0"/>
              <a:t> and bleeding</a:t>
            </a:r>
            <a:r>
              <a:rPr lang="en-US" dirty="0" smtClean="0"/>
              <a:t>  that were </a:t>
            </a:r>
            <a:r>
              <a:rPr lang="en-US" b="1" i="1" dirty="0" smtClean="0"/>
              <a:t>similar to those with heparin</a:t>
            </a:r>
          </a:p>
          <a:p>
            <a:r>
              <a:rPr lang="en-US" b="1" dirty="0" err="1" smtClean="0"/>
              <a:t>Bivaluridin</a:t>
            </a:r>
            <a:r>
              <a:rPr lang="en-US" b="1" dirty="0" smtClean="0"/>
              <a:t> alone </a:t>
            </a:r>
            <a:r>
              <a:rPr lang="en-US" dirty="0" smtClean="0"/>
              <a:t>was associated with </a:t>
            </a:r>
            <a:r>
              <a:rPr lang="en-US" i="1" dirty="0" smtClean="0">
                <a:solidFill>
                  <a:srgbClr val="FF0000"/>
                </a:solidFill>
              </a:rPr>
              <a:t>similar rates of ischemia and significantly lower rates of bleeding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HORIZON’S TRIAL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3602 pts with STEMI who presented within 12 hrs of onset of symptoms who were undergoing primary PCI </a:t>
            </a:r>
          </a:p>
          <a:p>
            <a:r>
              <a:rPr lang="en-US" dirty="0" smtClean="0"/>
              <a:t>Received </a:t>
            </a:r>
            <a:r>
              <a:rPr lang="en-US" b="1" dirty="0" err="1" smtClean="0">
                <a:solidFill>
                  <a:srgbClr val="FF0000"/>
                </a:solidFill>
              </a:rPr>
              <a:t>Bivalurudin</a:t>
            </a:r>
            <a:r>
              <a:rPr lang="en-US" b="1" dirty="0" smtClean="0">
                <a:solidFill>
                  <a:srgbClr val="FF0000"/>
                </a:solidFill>
              </a:rPr>
              <a:t>  alone  &amp; Heparin + </a:t>
            </a:r>
            <a:r>
              <a:rPr lang="en-US" b="1" dirty="0" err="1" smtClean="0">
                <a:solidFill>
                  <a:srgbClr val="FF0000"/>
                </a:solidFill>
              </a:rPr>
              <a:t>gp</a:t>
            </a:r>
            <a:r>
              <a:rPr lang="en-US" b="1" dirty="0" smtClean="0">
                <a:solidFill>
                  <a:srgbClr val="FF0000"/>
                </a:solidFill>
              </a:rPr>
              <a:t> 2b3a inhibitor</a:t>
            </a:r>
          </a:p>
          <a:p>
            <a:r>
              <a:rPr lang="en-US" dirty="0" err="1" smtClean="0"/>
              <a:t>Bivaluridn</a:t>
            </a:r>
            <a:r>
              <a:rPr lang="en-US" dirty="0" smtClean="0"/>
              <a:t> alone as compared with Heparin+ gp2b 3a inhibitor results in </a:t>
            </a:r>
            <a:r>
              <a:rPr lang="en-US" b="1" dirty="0" smtClean="0"/>
              <a:t>significantly reduced 30 day rates of </a:t>
            </a:r>
            <a:r>
              <a:rPr lang="en-US" b="1" dirty="0" err="1" smtClean="0"/>
              <a:t>beeding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thrombin inhibitor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require anti thrombin </a:t>
            </a:r>
          </a:p>
          <a:p>
            <a:r>
              <a:rPr lang="en-US" dirty="0" smtClean="0"/>
              <a:t>Do not interact with plasma protein</a:t>
            </a:r>
          </a:p>
          <a:p>
            <a:r>
              <a:rPr lang="en-US" dirty="0" smtClean="0"/>
              <a:t>Stable level of anti coagulation </a:t>
            </a:r>
          </a:p>
          <a:p>
            <a:r>
              <a:rPr lang="en-US" dirty="0" smtClean="0"/>
              <a:t>No thrombocytopenia</a:t>
            </a:r>
          </a:p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Bivaluridin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 pts with NSTE-ACS before CAG recommended dose is 0.1mg/kg bolus—f/b 0.25mg/kg/hr</a:t>
            </a:r>
            <a:endParaRPr lang="en-US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factorXa</a:t>
            </a:r>
            <a:r>
              <a:rPr lang="en-US" dirty="0" smtClean="0"/>
              <a:t> inhibitor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Fondaparinux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patients undergoing PCI was associated with &gt; 3 fold increase risk for catheter related thrombi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Fondaparinux</a:t>
            </a:r>
            <a:r>
              <a:rPr lang="en-US" dirty="0" smtClean="0"/>
              <a:t> is alternative for pts with NSTE-ACS managed non invasively</a:t>
            </a:r>
            <a:endParaRPr 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compound has 100%bioavailability after </a:t>
            </a:r>
            <a:r>
              <a:rPr lang="en-US" dirty="0" err="1" smtClean="0"/>
              <a:t>s.c</a:t>
            </a:r>
            <a:r>
              <a:rPr lang="en-US" dirty="0" smtClean="0"/>
              <a:t>. injection, with an elimination half-life of 17 h, allowing once-daily dosing.</a:t>
            </a:r>
          </a:p>
          <a:p>
            <a:r>
              <a:rPr lang="en-US" dirty="0" smtClean="0"/>
              <a:t>No monitoring of anti-</a:t>
            </a:r>
            <a:r>
              <a:rPr lang="en-US" dirty="0" err="1" smtClean="0"/>
              <a:t>Xa</a:t>
            </a:r>
            <a:r>
              <a:rPr lang="en-US" dirty="0" smtClean="0"/>
              <a:t> activity and no dose adjustments are required and the compound does not induce HIT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NSTE-ACS, the recommended dose is 2.5 mg/</a:t>
            </a:r>
            <a:r>
              <a:rPr lang="en-US" dirty="0" err="1" smtClean="0"/>
              <a:t>day.Due</a:t>
            </a:r>
            <a:r>
              <a:rPr lang="en-US" dirty="0" smtClean="0"/>
              <a:t> to its renal elimination, </a:t>
            </a:r>
            <a:r>
              <a:rPr lang="en-US" dirty="0" err="1" smtClean="0"/>
              <a:t>fondaparinux</a:t>
            </a:r>
            <a:r>
              <a:rPr lang="en-US" dirty="0" smtClean="0"/>
              <a:t> is contraindicated if </a:t>
            </a:r>
            <a:r>
              <a:rPr lang="en-US" dirty="0" err="1" smtClean="0"/>
              <a:t>eGFR</a:t>
            </a:r>
            <a:r>
              <a:rPr lang="en-US" dirty="0" smtClean="0"/>
              <a:t> is ,20 </a:t>
            </a:r>
            <a:r>
              <a:rPr lang="en-US" dirty="0" err="1" smtClean="0"/>
              <a:t>mL</a:t>
            </a:r>
            <a:r>
              <a:rPr lang="en-US" dirty="0" smtClean="0"/>
              <a:t>/min/1.73m2</a:t>
            </a:r>
            <a:endParaRPr lang="en-US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fifthOrganization</a:t>
            </a:r>
            <a:r>
              <a:rPr lang="en-US" dirty="0" smtClean="0"/>
              <a:t> to Assess Strategies in Acute </a:t>
            </a:r>
            <a:r>
              <a:rPr lang="en-US" dirty="0" err="1" smtClean="0"/>
              <a:t>Ischaemic</a:t>
            </a:r>
            <a:r>
              <a:rPr lang="en-US" dirty="0" smtClean="0"/>
              <a:t> Syndromes (</a:t>
            </a:r>
            <a:r>
              <a:rPr lang="en-US" b="1" dirty="0" smtClean="0"/>
              <a:t>OASIS-5) study</a:t>
            </a:r>
            <a:r>
              <a:rPr lang="en-US" dirty="0" smtClean="0"/>
              <a:t>, which enrolled 20 078 patients with NSTE-ACS, </a:t>
            </a:r>
            <a:r>
              <a:rPr lang="en-US" b="1" i="1" dirty="0" err="1" smtClean="0"/>
              <a:t>fondaparinux</a:t>
            </a:r>
            <a:r>
              <a:rPr lang="en-US" b="1" i="1" dirty="0" smtClean="0"/>
              <a:t> 2.5 mg </a:t>
            </a:r>
            <a:r>
              <a:rPr lang="en-US" b="1" i="1" dirty="0" err="1" smtClean="0"/>
              <a:t>s.c</a:t>
            </a:r>
            <a:r>
              <a:rPr lang="en-US" b="1" i="1" dirty="0" smtClean="0"/>
              <a:t>. once daily was non-inferior to </a:t>
            </a:r>
            <a:r>
              <a:rPr lang="en-US" b="1" i="1" dirty="0" err="1" smtClean="0"/>
              <a:t>enoxaparin</a:t>
            </a:r>
            <a:r>
              <a:rPr lang="en-US" b="1" i="1" dirty="0" smtClean="0"/>
              <a:t> </a:t>
            </a:r>
            <a:r>
              <a:rPr lang="en-US" dirty="0" smtClean="0"/>
              <a:t>with respect to </a:t>
            </a:r>
            <a:r>
              <a:rPr lang="en-US" dirty="0" err="1" smtClean="0"/>
              <a:t>ischaemic</a:t>
            </a:r>
            <a:r>
              <a:rPr lang="en-US" dirty="0" smtClean="0"/>
              <a:t> events at 9 days; but h</a:t>
            </a:r>
            <a:r>
              <a:rPr lang="en-US" b="1" dirty="0" smtClean="0"/>
              <a:t>alved in hospital major bleeds] </a:t>
            </a:r>
            <a:r>
              <a:rPr lang="en-US" dirty="0" smtClean="0"/>
              <a:t>and significantly reduced mortality at 30 days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enovo\Documents\My Bluetooth\IMG_20190204_2226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subgroup of patients who underwent PCI (n 6239), a significantly lower rate of major bleeding complications (including access site complications) was observed at 9 days in the </a:t>
            </a:r>
            <a:r>
              <a:rPr lang="en-US" dirty="0" err="1" smtClean="0"/>
              <a:t>fondaparinux</a:t>
            </a:r>
            <a:r>
              <a:rPr lang="en-US" dirty="0" smtClean="0"/>
              <a:t> group vs. </a:t>
            </a:r>
            <a:r>
              <a:rPr lang="en-US" dirty="0" err="1" smtClean="0"/>
              <a:t>enoxaparin</a:t>
            </a:r>
            <a:r>
              <a:rPr lang="en-US" dirty="0" smtClean="0"/>
              <a:t> The rate of major bleeds was not influenced by the timing of the intervention after injection of the last dose of </a:t>
            </a:r>
            <a:r>
              <a:rPr lang="en-US" dirty="0" err="1" smtClean="0"/>
              <a:t>fondaparinux</a:t>
            </a:r>
            <a:r>
              <a:rPr lang="en-US" dirty="0" smtClean="0"/>
              <a:t> . </a:t>
            </a:r>
            <a:endParaRPr lang="en-US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Catheter thrombus </a:t>
            </a:r>
            <a:r>
              <a:rPr lang="en-US" dirty="0" smtClean="0"/>
              <a:t>was observed more frequently with </a:t>
            </a:r>
            <a:r>
              <a:rPr lang="en-US" dirty="0" err="1" smtClean="0"/>
              <a:t>f</a:t>
            </a:r>
            <a:r>
              <a:rPr lang="en-US" b="1" dirty="0" err="1" smtClean="0"/>
              <a:t>ondaparinux</a:t>
            </a:r>
            <a:r>
              <a:rPr lang="en-US" b="1" dirty="0" smtClean="0"/>
              <a:t> (0.9%) than with </a:t>
            </a:r>
            <a:r>
              <a:rPr lang="en-US" b="1" dirty="0" err="1" smtClean="0"/>
              <a:t>enoxaparin</a:t>
            </a:r>
            <a:r>
              <a:rPr lang="en-US" b="1" dirty="0" smtClean="0"/>
              <a:t> (0.4%),</a:t>
            </a:r>
            <a:r>
              <a:rPr lang="en-US" dirty="0" smtClean="0"/>
              <a:t> but this complication was abolished by </a:t>
            </a:r>
            <a:r>
              <a:rPr lang="en-US" i="1" dirty="0" smtClean="0"/>
              <a:t>injection of an empirically determined bolus of UFH at the time of PCI</a:t>
            </a:r>
            <a:r>
              <a:rPr lang="en-US" dirty="0" smtClean="0"/>
              <a:t>. Subsequent studies have shown that a standard UFH bolus is recommended at the time of PCI in patients pretreated with </a:t>
            </a:r>
            <a:r>
              <a:rPr lang="en-US" dirty="0" err="1" smtClean="0"/>
              <a:t>fondaparinux</a:t>
            </a:r>
            <a:endParaRPr lang="en-US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analysis exploring the uptake of </a:t>
            </a:r>
            <a:r>
              <a:rPr lang="en-US" dirty="0" err="1" smtClean="0"/>
              <a:t>fondaparinux</a:t>
            </a:r>
            <a:r>
              <a:rPr lang="en-US" dirty="0" smtClean="0"/>
              <a:t> compared with LMWH among 40 619NSTEMI patients from a large-scale Scandinavian registry described</a:t>
            </a:r>
          </a:p>
          <a:p>
            <a:pPr>
              <a:buNone/>
            </a:pPr>
            <a:r>
              <a:rPr lang="en-US" dirty="0" smtClean="0"/>
              <a:t>       a reduction in in-hospital mortality [OR] and in bleeding events associated with the use of </a:t>
            </a:r>
            <a:r>
              <a:rPr lang="en-US" dirty="0" err="1" smtClean="0"/>
              <a:t>fondaparinux</a:t>
            </a:r>
            <a:r>
              <a:rPr lang="en-US" dirty="0" smtClean="0"/>
              <a:t>, but the advantage disappeared at 30 days and 6 months, respectively. coronary angiography.</a:t>
            </a:r>
            <a:endParaRPr lang="en-US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Overall, </a:t>
            </a:r>
            <a:r>
              <a:rPr lang="en-US" dirty="0" err="1" smtClean="0"/>
              <a:t>fondaparinux</a:t>
            </a:r>
            <a:r>
              <a:rPr lang="en-US" dirty="0" smtClean="0"/>
              <a:t> is considered</a:t>
            </a:r>
          </a:p>
          <a:p>
            <a:r>
              <a:rPr lang="en-US" dirty="0" smtClean="0"/>
              <a:t>to be the </a:t>
            </a:r>
            <a:r>
              <a:rPr lang="en-US" dirty="0" err="1" smtClean="0"/>
              <a:t>parenteral</a:t>
            </a:r>
            <a:r>
              <a:rPr lang="en-US" dirty="0" smtClean="0"/>
              <a:t> anticoagulant with the most </a:t>
            </a:r>
            <a:r>
              <a:rPr lang="en-US" dirty="0" err="1" smtClean="0"/>
              <a:t>favourable</a:t>
            </a:r>
            <a:r>
              <a:rPr lang="en-US" dirty="0" smtClean="0"/>
              <a:t> efficacy–safety profile and is recommended regardless of the management strategy, unless the patient is scheduled for immediate coronary angiography</a:t>
            </a:r>
            <a:endParaRPr lang="en-US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</a:t>
            </a:r>
            <a:r>
              <a:rPr lang="en-US" dirty="0" err="1" smtClean="0"/>
              <a:t>Xa</a:t>
            </a:r>
            <a:r>
              <a:rPr lang="en-US" dirty="0" smtClean="0"/>
              <a:t> inhibitor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Rivaroxaban</a:t>
            </a:r>
            <a:r>
              <a:rPr lang="en-US" dirty="0" smtClean="0"/>
              <a:t> and </a:t>
            </a:r>
            <a:r>
              <a:rPr lang="en-US" dirty="0" err="1" smtClean="0"/>
              <a:t>Apixaban</a:t>
            </a:r>
            <a:endParaRPr lang="en-US" dirty="0" smtClean="0"/>
          </a:p>
          <a:p>
            <a:r>
              <a:rPr lang="en-US" dirty="0" smtClean="0"/>
              <a:t>ATLAS –ACS-TIMI 2 TRIAL</a:t>
            </a:r>
          </a:p>
          <a:p>
            <a:r>
              <a:rPr lang="en-US" dirty="0" err="1" smtClean="0"/>
              <a:t>Rivaroxaban</a:t>
            </a:r>
            <a:r>
              <a:rPr lang="en-US" dirty="0" smtClean="0"/>
              <a:t> reduced primary </a:t>
            </a:r>
            <a:r>
              <a:rPr lang="en-US" dirty="0" err="1" smtClean="0"/>
              <a:t>composit</a:t>
            </a:r>
            <a:r>
              <a:rPr lang="en-US" dirty="0" smtClean="0"/>
              <a:t> death/MI/stroke by16% compared with placebo</a:t>
            </a:r>
          </a:p>
          <a:p>
            <a:r>
              <a:rPr lang="en-US" dirty="0" smtClean="0"/>
              <a:t>Bleeding  including ICH significantly increased with </a:t>
            </a:r>
            <a:r>
              <a:rPr lang="en-US" dirty="0" err="1" smtClean="0"/>
              <a:t>Rivaroxaban</a:t>
            </a:r>
            <a:r>
              <a:rPr lang="en-US" dirty="0" smtClean="0"/>
              <a:t> with DAPT</a:t>
            </a:r>
          </a:p>
          <a:p>
            <a:r>
              <a:rPr lang="en-US" dirty="0" err="1" smtClean="0"/>
              <a:t>Rivaroxaban</a:t>
            </a:r>
            <a:r>
              <a:rPr lang="en-US" dirty="0" smtClean="0"/>
              <a:t> not been approved by FDA </a:t>
            </a:r>
            <a:r>
              <a:rPr lang="en-US" dirty="0" err="1" smtClean="0"/>
              <a:t>forACS</a:t>
            </a:r>
            <a:endParaRPr lang="en-US" dirty="0" smtClean="0"/>
          </a:p>
          <a:p>
            <a:r>
              <a:rPr lang="en-US" dirty="0" err="1" smtClean="0"/>
              <a:t>Apixaban</a:t>
            </a:r>
            <a:r>
              <a:rPr lang="en-US" dirty="0" smtClean="0"/>
              <a:t> –increased bleeding without reduction in </a:t>
            </a:r>
            <a:r>
              <a:rPr lang="en-US" dirty="0" err="1" smtClean="0"/>
              <a:t>ischaemic</a:t>
            </a:r>
            <a:r>
              <a:rPr lang="en-US" dirty="0" smtClean="0"/>
              <a:t> events</a:t>
            </a:r>
            <a:endParaRPr lang="en-US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lenovo\Documents\My Bluetooth\IMG_20190203_2320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OAC +</a:t>
            </a:r>
            <a:r>
              <a:rPr lang="en-US" dirty="0" err="1" smtClean="0"/>
              <a:t>Aniplatelet</a:t>
            </a:r>
            <a:r>
              <a:rPr lang="en-US" dirty="0" smtClean="0"/>
              <a:t>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 10% of PT s with NSTE-ACS have an indication for ongoing OAC</a:t>
            </a:r>
          </a:p>
          <a:p>
            <a:endParaRPr lang="en-US" dirty="0" smtClean="0"/>
          </a:p>
          <a:p>
            <a:r>
              <a:rPr lang="en-US" dirty="0" smtClean="0"/>
              <a:t>        AF</a:t>
            </a:r>
          </a:p>
          <a:p>
            <a:r>
              <a:rPr lang="en-US" dirty="0" smtClean="0"/>
              <a:t>        Mechanical heart valves</a:t>
            </a:r>
          </a:p>
          <a:p>
            <a:r>
              <a:rPr lang="en-US" dirty="0" smtClean="0"/>
              <a:t>       Recent venous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r>
              <a:rPr lang="en-US" dirty="0" smtClean="0"/>
              <a:t>  OAC +DAPT associated with  3—4 fold   increased bleeding risk management of such pt is complicated and remains </a:t>
            </a:r>
            <a:r>
              <a:rPr lang="en-US" dirty="0" err="1" smtClean="0"/>
              <a:t>contraversial</a:t>
            </a:r>
            <a:endParaRPr lang="en-US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undergoing PCI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approximately </a:t>
            </a:r>
            <a:r>
              <a:rPr lang="en-US" b="1" dirty="0" smtClean="0"/>
              <a:t>6–8% of patients undergoing PCI</a:t>
            </a:r>
            <a:r>
              <a:rPr lang="en-US" dirty="0" smtClean="0"/>
              <a:t> have an indication for long-term OAC with VKA or NOACs due to various conditions</a:t>
            </a:r>
          </a:p>
          <a:p>
            <a:pPr>
              <a:buNone/>
            </a:pPr>
            <a:r>
              <a:rPr lang="en-US" dirty="0" smtClean="0"/>
              <a:t>    such as </a:t>
            </a:r>
            <a:r>
              <a:rPr lang="en-US" dirty="0" err="1" smtClean="0"/>
              <a:t>atrial</a:t>
            </a:r>
            <a:r>
              <a:rPr lang="en-US" dirty="0" smtClean="0"/>
              <a:t> fibrillation,</a:t>
            </a:r>
          </a:p>
          <a:p>
            <a:pPr>
              <a:buNone/>
            </a:pPr>
            <a:r>
              <a:rPr lang="en-US" dirty="0" smtClean="0"/>
              <a:t>     mechanical heart valves or</a:t>
            </a:r>
          </a:p>
          <a:p>
            <a:pPr>
              <a:buNone/>
            </a:pPr>
            <a:r>
              <a:rPr lang="en-US" dirty="0" smtClean="0"/>
              <a:t>     venous </a:t>
            </a:r>
            <a:r>
              <a:rPr lang="en-US" dirty="0" err="1" smtClean="0"/>
              <a:t>thromboembolism</a:t>
            </a:r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lenovo\Documents\My Bluetooth\IMG_20190205_0155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b="1" dirty="0" err="1" smtClean="0"/>
              <a:t>periprocedural</a:t>
            </a:r>
            <a:r>
              <a:rPr lang="en-US" b="1" dirty="0" smtClean="0"/>
              <a:t> phase it should be considered to perform coronary angiography on OAC</a:t>
            </a:r>
            <a:r>
              <a:rPr lang="en-US" dirty="0" smtClean="0"/>
              <a:t>, because interruption of OAC and bridging with </a:t>
            </a:r>
            <a:r>
              <a:rPr lang="en-US" dirty="0" err="1" smtClean="0"/>
              <a:t>parenteral</a:t>
            </a:r>
            <a:r>
              <a:rPr lang="en-US" dirty="0" smtClean="0"/>
              <a:t> anticoagulants may</a:t>
            </a:r>
          </a:p>
          <a:p>
            <a:pPr>
              <a:buNone/>
            </a:pPr>
            <a:r>
              <a:rPr lang="en-US" dirty="0" smtClean="0"/>
              <a:t>    lead to </a:t>
            </a:r>
            <a:r>
              <a:rPr lang="en-US" b="1" i="1" dirty="0" smtClean="0"/>
              <a:t>an increase in both </a:t>
            </a:r>
            <a:r>
              <a:rPr lang="en-US" b="1" i="1" dirty="0" err="1" smtClean="0"/>
              <a:t>thromboembolic</a:t>
            </a:r>
            <a:r>
              <a:rPr lang="en-US" b="1" i="1" dirty="0" smtClean="0"/>
              <a:t> episodes and bleeds</a:t>
            </a:r>
            <a:endParaRPr lang="en-US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enovo\Documents\My Bluetooth\IMG_20190204_2331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</a:t>
            </a:r>
            <a:r>
              <a:rPr lang="en-US" sz="3600" dirty="0" err="1" smtClean="0"/>
              <a:t>parenteral</a:t>
            </a:r>
            <a:r>
              <a:rPr lang="en-US" sz="3600" dirty="0" smtClean="0"/>
              <a:t> anticoagulation is needed if the international normalized ratio (INR) is  2.5 in VKA-treated patients</a:t>
            </a:r>
            <a:endParaRPr lang="en-US" sz="3600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lenovo\Documents\My Bluetooth\IMG_20190205_020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lenovo\Documents\My Bluetooth\IMG_20190205_0158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lenovo\Documents\My Bluetooth\IMG_20190205_0147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indication for an invasive approach, the timing for myocardial revascularization and the selection of the revascularization modality depend on numerous factors, including clinical presentation, </a:t>
            </a:r>
            <a:r>
              <a:rPr lang="en-US" dirty="0" err="1" smtClean="0"/>
              <a:t>comorbidities</a:t>
            </a:r>
            <a:r>
              <a:rPr lang="en-US" dirty="0" smtClean="0"/>
              <a:t>, </a:t>
            </a:r>
            <a:r>
              <a:rPr lang="en-US" dirty="0" err="1" smtClean="0"/>
              <a:t>riskstratification</a:t>
            </a:r>
            <a:r>
              <a:rPr lang="en-US" dirty="0" smtClean="0"/>
              <a:t> (as outlined in section 4), presence of high-risk </a:t>
            </a:r>
            <a:r>
              <a:rPr lang="en-US" dirty="0" err="1" smtClean="0"/>
              <a:t>featuresspecific</a:t>
            </a:r>
            <a:r>
              <a:rPr lang="en-US" dirty="0" smtClean="0"/>
              <a:t> for a revascularization modality, frailty, cognitive </a:t>
            </a:r>
            <a:r>
              <a:rPr lang="en-US" dirty="0" err="1" smtClean="0"/>
              <a:t>status,estimated</a:t>
            </a:r>
            <a:r>
              <a:rPr lang="en-US" dirty="0" smtClean="0"/>
              <a:t> life expectancy and functional and anatomic </a:t>
            </a:r>
            <a:r>
              <a:rPr lang="en-US" dirty="0" err="1" smtClean="0"/>
              <a:t>severit</a:t>
            </a:r>
            <a:r>
              <a:rPr lang="en-US" dirty="0" smtClean="0"/>
              <a:t> as well as pattern of CAD.</a:t>
            </a:r>
            <a:endParaRPr lang="en-US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of coronary artery disease</a:t>
            </a:r>
          </a:p>
          <a:p>
            <a:r>
              <a:rPr lang="en-US" dirty="0" smtClean="0"/>
              <a:t>Angiographic patterns of CAD in NSTE-ACS patients are diverse,</a:t>
            </a:r>
          </a:p>
          <a:p>
            <a:r>
              <a:rPr lang="en-US" dirty="0" smtClean="0"/>
              <a:t>ranging from normal </a:t>
            </a:r>
            <a:r>
              <a:rPr lang="en-US" dirty="0" err="1" smtClean="0"/>
              <a:t>epicardial</a:t>
            </a:r>
            <a:r>
              <a:rPr lang="en-US" dirty="0" smtClean="0"/>
              <a:t> coronary arteries to a severely and</a:t>
            </a:r>
          </a:p>
          <a:p>
            <a:r>
              <a:rPr lang="en-US" dirty="0" smtClean="0"/>
              <a:t>diffusely diseased coronary artery tree. Up to 20% of patients with</a:t>
            </a:r>
          </a:p>
          <a:p>
            <a:r>
              <a:rPr lang="en-US" dirty="0" smtClean="0"/>
              <a:t>NSTE-ACS have no lesions or non-obstructive lesions of </a:t>
            </a:r>
            <a:r>
              <a:rPr lang="en-US" dirty="0" err="1" smtClean="0"/>
              <a:t>epicardial</a:t>
            </a:r>
            <a:endParaRPr lang="en-US" dirty="0" smtClean="0"/>
          </a:p>
          <a:p>
            <a:r>
              <a:rPr lang="en-US" dirty="0" smtClean="0"/>
              <a:t>coronary arteries, while among patients with obstructive CAD, 40–</a:t>
            </a:r>
          </a:p>
          <a:p>
            <a:r>
              <a:rPr lang="en-US" dirty="0" smtClean="0"/>
              <a:t>80% have </a:t>
            </a:r>
            <a:r>
              <a:rPr lang="en-US" dirty="0" err="1" smtClean="0"/>
              <a:t>multivessel</a:t>
            </a:r>
            <a:r>
              <a:rPr lang="en-US" dirty="0" smtClean="0"/>
              <a:t> disease.164,224,303,304</a:t>
            </a:r>
            <a:endParaRPr lang="en-US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Bypass graft failures and left main coronary artery disease may be the underlying condition in 5% and up to 10% of patients presenting with NSTE-ACS, respectively.</a:t>
            </a:r>
          </a:p>
          <a:p>
            <a:r>
              <a:rPr lang="en-US" dirty="0" smtClean="0"/>
              <a:t>The left anterior descending coronary artery is the most frequent culprit vessel in both STEMI and NSTEMI-ACS</a:t>
            </a:r>
          </a:p>
          <a:p>
            <a:r>
              <a:rPr lang="en-US" dirty="0" smtClean="0"/>
              <a:t>(in up to 40% of patients).Regarding the distribution</a:t>
            </a:r>
          </a:p>
          <a:p>
            <a:r>
              <a:rPr lang="en-US" dirty="0" smtClean="0"/>
              <a:t>within the infarct-related artery, culprit lesions in NSTE-ACS are more often located within the proximal and mid segments, with approximately the same frequency in the two segments.3</a:t>
            </a:r>
            <a:endParaRPr lang="en-US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Identification of the culprit lesion In order to characterize a coronary lesion as culprit on angiography,</a:t>
            </a:r>
          </a:p>
          <a:p>
            <a:r>
              <a:rPr lang="en-US" dirty="0" smtClean="0"/>
              <a:t>at least two of the following morphological features suggestive of</a:t>
            </a:r>
          </a:p>
          <a:p>
            <a:r>
              <a:rPr lang="en-US" dirty="0" smtClean="0"/>
              <a:t>acute plaque rupture should be present:306 – 308 </a:t>
            </a:r>
            <a:r>
              <a:rPr lang="en-US" dirty="0" err="1" smtClean="0"/>
              <a:t>intraluminal</a:t>
            </a:r>
            <a:r>
              <a:rPr lang="en-US" dirty="0" smtClean="0"/>
              <a:t> filling</a:t>
            </a:r>
          </a:p>
          <a:p>
            <a:r>
              <a:rPr lang="en-US" dirty="0" smtClean="0"/>
              <a:t>defects consistent with thrombus (i.e. acute occlusion abruptly ending</a:t>
            </a:r>
          </a:p>
          <a:p>
            <a:r>
              <a:rPr lang="en-US" dirty="0" smtClean="0"/>
              <a:t>with a squared-off or convex upstream termination or an </a:t>
            </a:r>
            <a:r>
              <a:rPr lang="en-US" dirty="0" err="1" smtClean="0"/>
              <a:t>intraluminal</a:t>
            </a:r>
            <a:endParaRPr lang="en-US" dirty="0" smtClean="0"/>
          </a:p>
          <a:p>
            <a:r>
              <a:rPr lang="en-US" dirty="0" smtClean="0"/>
              <a:t>filling defect in a patent vessel within or adjacent to a</a:t>
            </a:r>
          </a:p>
          <a:p>
            <a:r>
              <a:rPr lang="en-US" dirty="0" err="1" smtClean="0"/>
              <a:t>stenotic</a:t>
            </a:r>
            <a:r>
              <a:rPr lang="en-US" dirty="0" smtClean="0"/>
              <a:t> region with surrounding homogeneous contrast </a:t>
            </a:r>
            <a:r>
              <a:rPr lang="en-US" dirty="0" err="1" smtClean="0"/>
              <a:t>opacification</a:t>
            </a:r>
            <a:r>
              <a:rPr lang="en-US" dirty="0" smtClean="0"/>
              <a:t>),</a:t>
            </a:r>
          </a:p>
          <a:p>
            <a:r>
              <a:rPr lang="en-US" dirty="0" smtClean="0"/>
              <a:t>plaque ulceration (i.e. presence of contrast and hazy contour</a:t>
            </a:r>
          </a:p>
          <a:p>
            <a:r>
              <a:rPr lang="en-US" dirty="0" smtClean="0"/>
              <a:t>beyond the vessel lumen),</a:t>
            </a:r>
            <a:endParaRPr lang="en-US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plaque irregularity (i.e. irregular margins</a:t>
            </a:r>
          </a:p>
          <a:p>
            <a:r>
              <a:rPr lang="en-US" dirty="0" smtClean="0"/>
              <a:t>or overhanging edges), dissection or impaired flow. Pathological and</a:t>
            </a:r>
          </a:p>
          <a:p>
            <a:r>
              <a:rPr lang="en-US" dirty="0" smtClean="0"/>
              <a:t>intracoronary imaging studies have documented the simultaneous</a:t>
            </a:r>
          </a:p>
          <a:p>
            <a:r>
              <a:rPr lang="en-US" dirty="0" smtClean="0"/>
              <a:t>occurrence of multiple vulnerable plaques, mostly as thin-cap </a:t>
            </a:r>
            <a:r>
              <a:rPr lang="en-US" dirty="0" err="1" smtClean="0"/>
              <a:t>fibroatheroma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309 – 311 Angiographic studies have confirmed these</a:t>
            </a:r>
          </a:p>
          <a:p>
            <a:r>
              <a:rPr lang="en-US" dirty="0" smtClean="0"/>
              <a:t>findings, showing that in up to 40% of NSTEMI-ACS patients with</a:t>
            </a:r>
          </a:p>
          <a:p>
            <a:r>
              <a:rPr lang="en-US" dirty="0" smtClean="0"/>
              <a:t>obstructive CAD, multiple complex plaques fulfilling the criteria</a:t>
            </a:r>
          </a:p>
          <a:p>
            <a:r>
              <a:rPr lang="en-US" dirty="0" smtClean="0"/>
              <a:t>of a culprit lesion may be observed.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cTns</a:t>
            </a:r>
            <a:r>
              <a:rPr lang="en-US" dirty="0" smtClean="0"/>
              <a:t> are the most sensitive and specific biomarkers for MI</a:t>
            </a:r>
          </a:p>
          <a:p>
            <a:r>
              <a:rPr lang="en-US" dirty="0" smtClean="0"/>
              <a:t>Diagnosis of acute MI requires elevation of </a:t>
            </a:r>
            <a:r>
              <a:rPr lang="en-US" dirty="0" err="1" smtClean="0"/>
              <a:t>cTn</a:t>
            </a:r>
            <a:r>
              <a:rPr lang="en-US" dirty="0" smtClean="0"/>
              <a:t> &gt;99</a:t>
            </a:r>
            <a:r>
              <a:rPr lang="en-US" baseline="30000" dirty="0" smtClean="0"/>
              <a:t>th</a:t>
            </a:r>
            <a:r>
              <a:rPr lang="en-US" dirty="0" smtClean="0"/>
              <a:t> percentile of normal range</a:t>
            </a:r>
          </a:p>
          <a:p>
            <a:r>
              <a:rPr lang="en-US" dirty="0" err="1" smtClean="0"/>
              <a:t>hsTn</a:t>
            </a:r>
            <a:r>
              <a:rPr lang="en-US" dirty="0" smtClean="0"/>
              <a:t>  assays can detect ultra low concentration of </a:t>
            </a:r>
            <a:r>
              <a:rPr lang="en-US" dirty="0" err="1" smtClean="0"/>
              <a:t>Tn</a:t>
            </a:r>
            <a:r>
              <a:rPr lang="en-US" dirty="0" smtClean="0"/>
              <a:t> ------</a:t>
            </a:r>
            <a:r>
              <a:rPr lang="en-US" dirty="0" smtClean="0">
                <a:sym typeface="Wingdings" pitchFamily="2" charset="2"/>
              </a:rPr>
              <a:t> more sensitive than 4</a:t>
            </a:r>
            <a:r>
              <a:rPr lang="en-US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generation </a:t>
            </a:r>
            <a:r>
              <a:rPr lang="en-US" dirty="0" err="1" smtClean="0">
                <a:sym typeface="Wingdings" pitchFamily="2" charset="2"/>
              </a:rPr>
              <a:t>cTn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Two negative </a:t>
            </a:r>
            <a:r>
              <a:rPr lang="en-US" dirty="0" err="1" smtClean="0">
                <a:sym typeface="Wingdings" pitchFamily="2" charset="2"/>
              </a:rPr>
              <a:t>cTn</a:t>
            </a:r>
            <a:r>
              <a:rPr lang="en-US" dirty="0" smtClean="0">
                <a:sym typeface="Wingdings" pitchFamily="2" charset="2"/>
              </a:rPr>
              <a:t> assays at least 6 hrs apart</a:t>
            </a:r>
            <a:r>
              <a:rPr lang="en-US" dirty="0" smtClean="0"/>
              <a:t>  are needed to exclude MI</a:t>
            </a:r>
            <a:endParaRPr lang="en-US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Nearly one-quarter</a:t>
            </a:r>
          </a:p>
          <a:p>
            <a:r>
              <a:rPr lang="en-US" dirty="0" smtClean="0"/>
              <a:t>of NSTEMI patients present with an acute occluded coronary artery</a:t>
            </a:r>
          </a:p>
          <a:p>
            <a:r>
              <a:rPr lang="en-US" dirty="0" smtClean="0"/>
              <a:t>and two-thirds of the occlusions are already </a:t>
            </a:r>
            <a:r>
              <a:rPr lang="en-US" dirty="0" err="1" smtClean="0"/>
              <a:t>collateralised</a:t>
            </a:r>
            <a:r>
              <a:rPr lang="en-US" dirty="0" smtClean="0"/>
              <a:t> at the</a:t>
            </a:r>
          </a:p>
          <a:p>
            <a:r>
              <a:rPr lang="en-US" dirty="0" smtClean="0"/>
              <a:t>time of angiographic examination.223,310 As a consequence, differentiation</a:t>
            </a:r>
          </a:p>
          <a:p>
            <a:r>
              <a:rPr lang="en-US" dirty="0" smtClean="0"/>
              <a:t>between an acute/</a:t>
            </a:r>
            <a:r>
              <a:rPr lang="en-US" dirty="0" err="1" smtClean="0"/>
              <a:t>subacute</a:t>
            </a:r>
            <a:r>
              <a:rPr lang="en-US" dirty="0" smtClean="0"/>
              <a:t> and chronic occlusion may</a:t>
            </a:r>
          </a:p>
          <a:p>
            <a:r>
              <a:rPr lang="en-US" dirty="0" smtClean="0"/>
              <a:t>sometimes be challenging and identification of the culprit lesion</a:t>
            </a:r>
          </a:p>
          <a:p>
            <a:r>
              <a:rPr lang="en-US" dirty="0" smtClean="0"/>
              <a:t>based solely on angiography may not be possible.</a:t>
            </a:r>
            <a:endParaRPr lang="en-US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Diffuse </a:t>
            </a:r>
            <a:r>
              <a:rPr lang="en-US" dirty="0" err="1" smtClean="0"/>
              <a:t>precordial</a:t>
            </a:r>
            <a:r>
              <a:rPr lang="en-US" dirty="0" smtClean="0"/>
              <a:t> ST depression more pronounced in leads V4–</a:t>
            </a:r>
          </a:p>
          <a:p>
            <a:r>
              <a:rPr lang="en-US" dirty="0" smtClean="0"/>
              <a:t>V6 may indicate a culprit lesion located in the mid left anterior descending</a:t>
            </a:r>
          </a:p>
          <a:p>
            <a:r>
              <a:rPr lang="en-US" dirty="0" smtClean="0"/>
              <a:t>coronary artery, while changes more evident in leads V2–V3</a:t>
            </a:r>
          </a:p>
          <a:p>
            <a:r>
              <a:rPr lang="en-US" dirty="0" smtClean="0"/>
              <a:t>may be more suggestive of a culprit lesion located in the left circumflex</a:t>
            </a:r>
          </a:p>
          <a:p>
            <a:r>
              <a:rPr lang="en-US" dirty="0" smtClean="0"/>
              <a:t>artery.3</a:t>
            </a:r>
            <a:endParaRPr lang="en-US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Diffuse ST depression including both </a:t>
            </a:r>
            <a:r>
              <a:rPr lang="en-US" dirty="0" err="1" smtClean="0"/>
              <a:t>precordial</a:t>
            </a:r>
            <a:r>
              <a:rPr lang="en-US" dirty="0" smtClean="0"/>
              <a:t> </a:t>
            </a:r>
            <a:r>
              <a:rPr lang="en-US" dirty="0" err="1" smtClean="0"/>
              <a:t>andextremity</a:t>
            </a:r>
            <a:r>
              <a:rPr lang="en-US" dirty="0" smtClean="0"/>
              <a:t> leads associated with ST-elevation ≥1 mm in lead </a:t>
            </a:r>
            <a:r>
              <a:rPr lang="en-US" dirty="0" err="1" smtClean="0"/>
              <a:t>aVR</a:t>
            </a:r>
            <a:r>
              <a:rPr lang="en-US" dirty="0" smtClean="0"/>
              <a:t> may indicate either left main coronary artery as the culprit lesion or proximal occlusion of the left anterior descending coronary artery</a:t>
            </a:r>
          </a:p>
          <a:p>
            <a:r>
              <a:rPr lang="en-US" dirty="0" smtClean="0"/>
              <a:t>in the presence of severe three-vessel CAD.315,316 The correlation</a:t>
            </a:r>
          </a:p>
          <a:p>
            <a:r>
              <a:rPr lang="en-US" dirty="0" smtClean="0"/>
              <a:t>of ECG changes with the culprit lesion is weakened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Echocardiography or</a:t>
            </a:r>
          </a:p>
          <a:p>
            <a:r>
              <a:rPr lang="en-US" dirty="0" smtClean="0"/>
              <a:t>left </a:t>
            </a:r>
            <a:r>
              <a:rPr lang="en-US" dirty="0" err="1" smtClean="0"/>
              <a:t>ventriculography</a:t>
            </a:r>
            <a:r>
              <a:rPr lang="en-US" dirty="0" smtClean="0"/>
              <a:t> may also help to identify the culprit lesion corresponding</a:t>
            </a:r>
          </a:p>
          <a:p>
            <a:r>
              <a:rPr lang="en-US" dirty="0" smtClean="0"/>
              <a:t>to a regional wall motion abnormality. Finally, approximately</a:t>
            </a:r>
          </a:p>
          <a:p>
            <a:r>
              <a:rPr lang="en-US" dirty="0" smtClean="0"/>
              <a:t>25% of NSTEMI patients have </a:t>
            </a:r>
            <a:r>
              <a:rPr lang="en-US" dirty="0" err="1" smtClean="0"/>
              <a:t>angiographically</a:t>
            </a:r>
            <a:r>
              <a:rPr lang="en-US" dirty="0" smtClean="0"/>
              <a:t> normal</a:t>
            </a:r>
          </a:p>
          <a:p>
            <a:r>
              <a:rPr lang="en-US" dirty="0" err="1" smtClean="0"/>
              <a:t>epicardial</a:t>
            </a:r>
            <a:r>
              <a:rPr lang="en-US" dirty="0" smtClean="0"/>
              <a:t> coronary arteries or non-obstructive CAD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hsTn</a:t>
            </a:r>
            <a:r>
              <a:rPr lang="en-US" dirty="0" smtClean="0"/>
              <a:t> &lt; 5ng/L --</a:t>
            </a:r>
            <a:r>
              <a:rPr lang="en-US" dirty="0" smtClean="0">
                <a:sym typeface="Wingdings" pitchFamily="2" charset="2"/>
              </a:rPr>
              <a:t>very low risk for MI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Use of absolute changes in </a:t>
            </a:r>
            <a:r>
              <a:rPr lang="en-US" dirty="0" err="1" smtClean="0">
                <a:sym typeface="Wingdings" pitchFamily="2" charset="2"/>
              </a:rPr>
              <a:t>hsTn</a:t>
            </a:r>
            <a:r>
              <a:rPr lang="en-US" dirty="0" smtClean="0">
                <a:sym typeface="Wingdings" pitchFamily="2" charset="2"/>
              </a:rPr>
              <a:t>  allow for rapid protocols as brief as 1hr to rule in or out MI </a:t>
            </a:r>
            <a:r>
              <a:rPr lang="en-US" dirty="0" err="1" smtClean="0">
                <a:sym typeface="Wingdings" pitchFamily="2" charset="2"/>
              </a:rPr>
              <a:t>upto</a:t>
            </a:r>
            <a:r>
              <a:rPr lang="en-US" dirty="0" smtClean="0">
                <a:sym typeface="Wingdings" pitchFamily="2" charset="2"/>
              </a:rPr>
              <a:t> 77% of the Pts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Negative predictive value of </a:t>
            </a:r>
            <a:r>
              <a:rPr lang="en-US" dirty="0" err="1" smtClean="0">
                <a:sym typeface="Wingdings" pitchFamily="2" charset="2"/>
              </a:rPr>
              <a:t>hsTn</a:t>
            </a:r>
            <a:r>
              <a:rPr lang="en-US" dirty="0" smtClean="0">
                <a:sym typeface="Wingdings" pitchFamily="2" charset="2"/>
              </a:rPr>
              <a:t> is 99.6%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hsTn</a:t>
            </a:r>
            <a:r>
              <a:rPr lang="en-US" dirty="0" smtClean="0"/>
              <a:t>  assays are not available 2015 ESC guidelines recommends assessment of </a:t>
            </a:r>
            <a:r>
              <a:rPr lang="en-US" dirty="0" err="1" smtClean="0"/>
              <a:t>copeptin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enovo\Documents\My Bluetooth\IMG_20190204_2234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lenovo\Documents\My Bluetooth\nstemi-drhafiz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0 h/1 h assessments are recommended when high-sensitivity cardiac </a:t>
            </a:r>
            <a:r>
              <a:rPr lang="en-US" sz="3600" dirty="0" err="1" smtClean="0"/>
              <a:t>troponin</a:t>
            </a:r>
            <a:r>
              <a:rPr lang="en-US" sz="3600" dirty="0" smtClean="0"/>
              <a:t> assays with a validated algorithm are available</a:t>
            </a:r>
          </a:p>
          <a:p>
            <a:r>
              <a:rPr lang="en-US" sz="3600" dirty="0" smtClean="0"/>
              <a:t>The cutoff levels within the 0 h/1 h algorithm are assay specific.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       </a:t>
            </a:r>
            <a:r>
              <a:rPr lang="en-US" dirty="0" err="1" smtClean="0"/>
              <a:t>Tn</a:t>
            </a:r>
            <a:r>
              <a:rPr lang="en-US" dirty="0" smtClean="0"/>
              <a:t> OTHER THAN 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b="1" dirty="0" smtClean="0"/>
              <a:t>CARDIAC</a:t>
            </a:r>
          </a:p>
          <a:p>
            <a:pPr>
              <a:buNone/>
            </a:pPr>
            <a:r>
              <a:rPr lang="en-US" sz="4800" b="1" dirty="0" smtClean="0"/>
              <a:t>                            </a:t>
            </a:r>
            <a:r>
              <a:rPr lang="en-US" sz="3500" dirty="0" smtClean="0"/>
              <a:t>TACHYARRHYTHMIAS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    </a:t>
            </a:r>
            <a:r>
              <a:rPr lang="en-US" sz="3900" dirty="0" smtClean="0"/>
              <a:t>CHF</a:t>
            </a:r>
          </a:p>
          <a:p>
            <a:pPr>
              <a:buNone/>
            </a:pPr>
            <a:r>
              <a:rPr lang="en-US" sz="3800" dirty="0" smtClean="0"/>
              <a:t>                                       MYOCARDITIS</a:t>
            </a:r>
          </a:p>
          <a:p>
            <a:pPr>
              <a:buNone/>
            </a:pPr>
            <a:r>
              <a:rPr lang="en-US" sz="3800" dirty="0" smtClean="0"/>
              <a:t>                                       STRESS CM</a:t>
            </a:r>
          </a:p>
          <a:p>
            <a:pPr>
              <a:buNone/>
            </a:pPr>
            <a:r>
              <a:rPr lang="en-US" sz="3800" dirty="0" smtClean="0"/>
              <a:t>                                       STRUCTURAL HD(AS)</a:t>
            </a:r>
          </a:p>
          <a:p>
            <a:pPr>
              <a:buNone/>
            </a:pPr>
            <a:r>
              <a:rPr lang="en-US" sz="3800" dirty="0" smtClean="0"/>
              <a:t>                                       AORTIC DISSECTION</a:t>
            </a:r>
          </a:p>
          <a:p>
            <a:pPr>
              <a:buNone/>
            </a:pPr>
            <a:r>
              <a:rPr lang="en-US" sz="3800" dirty="0" smtClean="0"/>
              <a:t>                                      VASOSPASM</a:t>
            </a:r>
          </a:p>
          <a:p>
            <a:pPr>
              <a:buNone/>
            </a:pPr>
            <a:r>
              <a:rPr lang="en-US" sz="3800" dirty="0" smtClean="0"/>
              <a:t>                                      CARDIAC PROCEDURES</a:t>
            </a:r>
          </a:p>
          <a:p>
            <a:pPr>
              <a:buNone/>
            </a:pPr>
            <a:r>
              <a:rPr lang="en-US" sz="3800" dirty="0" smtClean="0"/>
              <a:t>                                      INFILTRATIVE DISEASES</a:t>
            </a:r>
          </a:p>
          <a:p>
            <a:pPr>
              <a:buNone/>
            </a:pPr>
            <a:r>
              <a:rPr lang="en-US" sz="2400" dirty="0" smtClean="0"/>
              <a:t>          </a:t>
            </a:r>
            <a:endParaRPr lang="en-US" sz="2400" dirty="0"/>
          </a:p>
        </p:txBody>
      </p:sp>
      <p:sp>
        <p:nvSpPr>
          <p:cNvPr id="4" name="Up Arrow 3"/>
          <p:cNvSpPr/>
          <p:nvPr/>
        </p:nvSpPr>
        <p:spPr>
          <a:xfrm>
            <a:off x="3352800" y="304800"/>
            <a:ext cx="4572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5200" b="1" dirty="0" smtClean="0"/>
              <a:t>NON CARDIAC CAUSES</a:t>
            </a:r>
          </a:p>
          <a:p>
            <a:pPr>
              <a:buNone/>
            </a:pPr>
            <a:r>
              <a:rPr lang="en-US" dirty="0" smtClean="0"/>
              <a:t>                   PULMONARY EMBOLISM/PHTN</a:t>
            </a:r>
          </a:p>
          <a:p>
            <a:pPr>
              <a:buNone/>
            </a:pPr>
            <a:r>
              <a:rPr lang="en-US" dirty="0" smtClean="0"/>
              <a:t>                   TRAUMA</a:t>
            </a:r>
          </a:p>
          <a:p>
            <a:pPr>
              <a:buNone/>
            </a:pPr>
            <a:r>
              <a:rPr lang="en-US" dirty="0" smtClean="0"/>
              <a:t>                   HYPO/HYPER THYROIDISM</a:t>
            </a:r>
          </a:p>
          <a:p>
            <a:pPr>
              <a:buNone/>
            </a:pPr>
            <a:r>
              <a:rPr lang="en-US" dirty="0" smtClean="0"/>
              <a:t>                   RENAL FAILURE</a:t>
            </a:r>
          </a:p>
          <a:p>
            <a:pPr>
              <a:buNone/>
            </a:pPr>
            <a:r>
              <a:rPr lang="en-US" dirty="0" smtClean="0"/>
              <a:t>                   TOXINS(ANTHRACYCLINES,SNAKE VENOM)</a:t>
            </a:r>
          </a:p>
          <a:p>
            <a:pPr>
              <a:buNone/>
            </a:pPr>
            <a:r>
              <a:rPr lang="en-US" dirty="0" smtClean="0"/>
              <a:t>                   SEPSIS</a:t>
            </a:r>
          </a:p>
          <a:p>
            <a:pPr>
              <a:buNone/>
            </a:pPr>
            <a:r>
              <a:rPr lang="en-US" dirty="0" smtClean="0"/>
              <a:t>                   STROKE</a:t>
            </a:r>
          </a:p>
          <a:p>
            <a:pPr>
              <a:buNone/>
            </a:pPr>
            <a:r>
              <a:rPr lang="en-US" dirty="0" smtClean="0"/>
              <a:t>                   RHABDOMYOLYSIS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lenovo\Documents\My Bluetooth\high-sensitive-troponin-9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enovo\Documents\My Bluetooth\Screenshot_20190122-174055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9144000" cy="787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Troponin</a:t>
            </a:r>
            <a:r>
              <a:rPr lang="en-US" dirty="0" smtClean="0"/>
              <a:t> is an excellent predictor of heart failure </a:t>
            </a:r>
            <a:r>
              <a:rPr lang="en-US" dirty="0" err="1" smtClean="0"/>
              <a:t>hospitalisation</a:t>
            </a:r>
            <a:r>
              <a:rPr lang="en-US" dirty="0" smtClean="0"/>
              <a:t> and cardiac death in patients with suspected ACS.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European Heart Journal(2018)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enovo\Documents\My Bluetooth\high-sensitive-troponin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BNP  and </a:t>
            </a:r>
            <a:r>
              <a:rPr lang="en-US" dirty="0" err="1" smtClean="0"/>
              <a:t>NTproBNP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NPs rise in proportion to  the degree of ventricular distension</a:t>
            </a:r>
          </a:p>
          <a:p>
            <a:r>
              <a:rPr lang="en-US" dirty="0" smtClean="0"/>
              <a:t>Correlate with risk of adverse events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CRP  and other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CRP is a marker of inflammation  that is elevated following ACS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Non-invasive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Echocardiography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This imaging modality is useful to identify abnormalities suggestive of myocardial </a:t>
            </a:r>
            <a:r>
              <a:rPr lang="en-US" dirty="0" err="1" smtClean="0"/>
              <a:t>ischaemia</a:t>
            </a:r>
            <a:r>
              <a:rPr lang="en-US" dirty="0" smtClean="0"/>
              <a:t> or necrosis (i.e. segmental </a:t>
            </a:r>
            <a:r>
              <a:rPr lang="en-US" dirty="0" err="1" smtClean="0"/>
              <a:t>hypokinesia</a:t>
            </a:r>
            <a:r>
              <a:rPr lang="en-US" dirty="0" smtClean="0"/>
              <a:t> or </a:t>
            </a:r>
            <a:r>
              <a:rPr lang="en-US" dirty="0" err="1" smtClean="0"/>
              <a:t>akinesia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Evaluation of left ventricular (LV) systolic function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ACS v/s Chronic stable angina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6400800" cy="4495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Sudden onset of symptoms at rest/ minimal exertion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least lasting for 10 min unless treated promptly.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Severe pain/ pressure/discomfort in chest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Accelerating pattern of angina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can help in detecting </a:t>
            </a:r>
            <a:r>
              <a:rPr lang="en-US" b="1" i="1" dirty="0" smtClean="0"/>
              <a:t>alternative pathologies associated with chest pain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Acute aortic dissection,</a:t>
            </a:r>
          </a:p>
          <a:p>
            <a:r>
              <a:rPr lang="en-US" dirty="0" smtClean="0"/>
              <a:t> pericardial effusion, </a:t>
            </a:r>
          </a:p>
          <a:p>
            <a:r>
              <a:rPr lang="en-US" dirty="0" smtClean="0"/>
              <a:t>Aortic  valve </a:t>
            </a:r>
            <a:r>
              <a:rPr lang="en-US" dirty="0" err="1" smtClean="0"/>
              <a:t>stenosis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HCM </a:t>
            </a:r>
          </a:p>
          <a:p>
            <a:r>
              <a:rPr lang="en-US" dirty="0" smtClean="0"/>
              <a:t> right ventricular  dilatation suggestive of acute pulmonary embolism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Cardiac magnetic resonance (CMR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Cardiac magnetic resonance (CMR) can assess </a:t>
            </a:r>
            <a:r>
              <a:rPr lang="en-US" b="1" dirty="0" smtClean="0"/>
              <a:t>both perfusion and wall </a:t>
            </a:r>
            <a:r>
              <a:rPr lang="en-US" b="1" dirty="0" err="1" smtClean="0"/>
              <a:t>motionabnormalities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CMR also permits detection of scar tissue (using late gadolinium enhancement) and can differentiate this from recent infarction (using T2-weighted imaging to delineate </a:t>
            </a:r>
            <a:r>
              <a:rPr lang="en-US" dirty="0" err="1" smtClean="0"/>
              <a:t>myocardialoedema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CMR can facilitate the differential</a:t>
            </a:r>
          </a:p>
          <a:p>
            <a:pPr>
              <a:buNone/>
            </a:pPr>
            <a:r>
              <a:rPr lang="en-US" sz="4000" dirty="0" smtClean="0"/>
              <a:t>    diagnosis between </a:t>
            </a:r>
            <a:r>
              <a:rPr lang="en-US" sz="4000" b="1" i="1" dirty="0" smtClean="0"/>
              <a:t>infarction and </a:t>
            </a:r>
            <a:r>
              <a:rPr lang="en-US" sz="4000" b="1" i="1" dirty="0" err="1" smtClean="0"/>
              <a:t>myocarditis</a:t>
            </a:r>
            <a:r>
              <a:rPr lang="en-US" sz="4000" b="1" i="1" dirty="0" smtClean="0"/>
              <a:t> or </a:t>
            </a:r>
            <a:r>
              <a:rPr lang="en-US" sz="4000" b="1" i="1" dirty="0" err="1" smtClean="0"/>
              <a:t>Tako–Tsubo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cardiomyopathy</a:t>
            </a:r>
            <a:endParaRPr lang="en-US" sz="4000" b="1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CAG </a:t>
            </a:r>
            <a:r>
              <a:rPr lang="en-US" dirty="0" smtClean="0"/>
              <a:t>  should be considered  in patients for whom there is a </a:t>
            </a:r>
            <a:r>
              <a:rPr lang="en-US" b="1" i="1" dirty="0" smtClean="0"/>
              <a:t>high degree of clinical suspicion of NSTE-ACS</a:t>
            </a:r>
          </a:p>
          <a:p>
            <a:pPr>
              <a:buNone/>
            </a:pPr>
            <a:r>
              <a:rPr lang="en-US" dirty="0" smtClean="0"/>
              <a:t>    while in patients with </a:t>
            </a:r>
            <a:r>
              <a:rPr lang="en-US" b="1" dirty="0" smtClean="0"/>
              <a:t>low to intermediate likelihood </a:t>
            </a:r>
            <a:r>
              <a:rPr lang="en-US" dirty="0" smtClean="0"/>
              <a:t>for this condition, computed tomography (CT) coronary angiography should be considered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Indications</a:t>
            </a:r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sz="3600" dirty="0" smtClean="0"/>
              <a:t>ECG –VE</a:t>
            </a:r>
          </a:p>
          <a:p>
            <a:pPr>
              <a:buNone/>
            </a:pPr>
            <a:r>
              <a:rPr lang="en-US" sz="3600" dirty="0" smtClean="0"/>
              <a:t>                         &gt; 1 Negative </a:t>
            </a:r>
            <a:r>
              <a:rPr lang="en-US" sz="3600" dirty="0" err="1" smtClean="0"/>
              <a:t>Trop</a:t>
            </a:r>
            <a:r>
              <a:rPr lang="en-US" sz="3600" dirty="0" smtClean="0"/>
              <a:t> I</a:t>
            </a:r>
          </a:p>
          <a:p>
            <a:pPr>
              <a:buNone/>
            </a:pPr>
            <a:r>
              <a:rPr lang="en-US" sz="3600" dirty="0" smtClean="0"/>
              <a:t>                         TIMI Score &lt;4</a:t>
            </a:r>
          </a:p>
          <a:p>
            <a:pPr>
              <a:buNone/>
            </a:pPr>
            <a:r>
              <a:rPr lang="en-US" sz="3600" dirty="0" smtClean="0"/>
              <a:t>                         HEART score&lt;3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/>
              <a:t>Relative contra indication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sz="3600" dirty="0" smtClean="0"/>
              <a:t>History allergy to iodine contrast</a:t>
            </a:r>
          </a:p>
          <a:p>
            <a:pPr>
              <a:buNone/>
            </a:pPr>
            <a:r>
              <a:rPr lang="en-US" sz="3600" dirty="0" smtClean="0"/>
              <a:t>             </a:t>
            </a:r>
            <a:r>
              <a:rPr lang="en-US" sz="3600" dirty="0" err="1" smtClean="0"/>
              <a:t>gGFR</a:t>
            </a:r>
            <a:r>
              <a:rPr lang="en-US" sz="3600" dirty="0" smtClean="0"/>
              <a:t>----30-60</a:t>
            </a:r>
          </a:p>
          <a:p>
            <a:pPr>
              <a:buNone/>
            </a:pPr>
            <a:r>
              <a:rPr lang="en-US" sz="3600" dirty="0" smtClean="0"/>
              <a:t>              HR  &gt;70</a:t>
            </a:r>
          </a:p>
          <a:p>
            <a:pPr>
              <a:buNone/>
            </a:pPr>
            <a:r>
              <a:rPr lang="en-US" sz="3600" dirty="0" smtClean="0"/>
              <a:t>               BMI&gt;39       </a:t>
            </a:r>
            <a:endParaRPr lang="en-U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/>
              <a:t>Absolute CI</a:t>
            </a:r>
          </a:p>
          <a:p>
            <a:pPr>
              <a:buNone/>
            </a:pPr>
            <a:r>
              <a:rPr lang="en-US" sz="3600" dirty="0" smtClean="0"/>
              <a:t>                 ACS</a:t>
            </a:r>
          </a:p>
          <a:p>
            <a:pPr>
              <a:buNone/>
            </a:pPr>
            <a:r>
              <a:rPr lang="en-US" sz="3600" dirty="0" smtClean="0"/>
              <a:t>               Previous anaphylaxis to iodine</a:t>
            </a:r>
          </a:p>
          <a:p>
            <a:pPr>
              <a:buNone/>
            </a:pPr>
            <a:r>
              <a:rPr lang="en-US" sz="3600" dirty="0" smtClean="0"/>
              <a:t>               Pregnancy</a:t>
            </a:r>
          </a:p>
          <a:p>
            <a:pPr>
              <a:buNone/>
            </a:pPr>
            <a:r>
              <a:rPr lang="en-US" sz="3600" dirty="0" smtClean="0"/>
              <a:t>                </a:t>
            </a:r>
            <a:r>
              <a:rPr lang="en-US" sz="3600" dirty="0" err="1" smtClean="0"/>
              <a:t>eGFR</a:t>
            </a:r>
            <a:r>
              <a:rPr lang="en-US" sz="3600" dirty="0" smtClean="0"/>
              <a:t>&lt;30</a:t>
            </a:r>
            <a:endParaRPr lang="en-US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enovo\Documents\My Bluetooth\IMG_20190204_2324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sz="5400" dirty="0" smtClean="0"/>
              <a:t>Pharmacological</a:t>
            </a:r>
            <a:endParaRPr lang="en-US" sz="5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of pharmacological anti-</a:t>
            </a:r>
            <a:r>
              <a:rPr lang="en-US" dirty="0" err="1" smtClean="0"/>
              <a:t>ischaemic</a:t>
            </a:r>
            <a:r>
              <a:rPr lang="en-US" dirty="0" smtClean="0"/>
              <a:t> therapy is to </a:t>
            </a:r>
            <a:r>
              <a:rPr lang="en-US" b="1" dirty="0" smtClean="0">
                <a:solidFill>
                  <a:srgbClr val="FF0000"/>
                </a:solidFill>
              </a:rPr>
              <a:t>decrease myocardial oxygen demand </a:t>
            </a:r>
            <a:r>
              <a:rPr lang="en-US" dirty="0" smtClean="0"/>
              <a:t>(secondary to a decrease in heart rate, blood pressure, preload or myocardial contractility) or to i</a:t>
            </a:r>
            <a:r>
              <a:rPr lang="en-US" b="1" dirty="0" smtClean="0">
                <a:solidFill>
                  <a:srgbClr val="FF0000"/>
                </a:solidFill>
              </a:rPr>
              <a:t>ncrease myocardial oxygen supply (</a:t>
            </a:r>
            <a:r>
              <a:rPr lang="en-US" dirty="0" smtClean="0"/>
              <a:t>by administration of oxygen or through coronary </a:t>
            </a:r>
            <a:r>
              <a:rPr lang="en-US" dirty="0" err="1" smtClean="0"/>
              <a:t>vasodilation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Clinical </a:t>
            </a:r>
            <a:r>
              <a:rPr lang="en-US" dirty="0" err="1" smtClean="0"/>
              <a:t>Assesment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5059363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Physical Examination</a:t>
            </a:r>
          </a:p>
          <a:p>
            <a:r>
              <a:rPr lang="en-US" dirty="0" smtClean="0"/>
              <a:t>ECG</a:t>
            </a:r>
          </a:p>
          <a:p>
            <a:r>
              <a:rPr lang="en-US" dirty="0" smtClean="0"/>
              <a:t>Biomarkers</a:t>
            </a:r>
          </a:p>
          <a:p>
            <a:r>
              <a:rPr lang="en-US" dirty="0" smtClean="0"/>
              <a:t>Non invasive testing</a:t>
            </a:r>
          </a:p>
          <a:p>
            <a:r>
              <a:rPr lang="en-US" dirty="0" smtClean="0"/>
              <a:t>Invasive imaging</a:t>
            </a:r>
          </a:p>
          <a:p>
            <a:r>
              <a:rPr lang="en-US" dirty="0" smtClean="0"/>
              <a:t>Risk </a:t>
            </a:r>
            <a:r>
              <a:rPr lang="en-US" dirty="0" err="1" smtClean="0"/>
              <a:t>assesment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If, following treatment, the </a:t>
            </a:r>
            <a:r>
              <a:rPr lang="en-US" b="1" i="1" dirty="0" smtClean="0"/>
              <a:t>patient does not</a:t>
            </a:r>
          </a:p>
          <a:p>
            <a:pPr>
              <a:buNone/>
            </a:pPr>
            <a:r>
              <a:rPr lang="en-US" b="1" i="1" dirty="0" smtClean="0"/>
              <a:t>    rapidly become free of </a:t>
            </a:r>
            <a:r>
              <a:rPr lang="en-US" b="1" i="1" dirty="0" err="1" smtClean="0"/>
              <a:t>ischaemic</a:t>
            </a:r>
            <a:r>
              <a:rPr lang="en-US" b="1" i="1" dirty="0" smtClean="0"/>
              <a:t> signs or symptoms, 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b="1" dirty="0" smtClean="0">
                <a:solidFill>
                  <a:srgbClr val="FF0000"/>
                </a:solidFill>
              </a:rPr>
              <a:t>immediate coronary angiography </a:t>
            </a:r>
            <a:r>
              <a:rPr lang="en-US" dirty="0" smtClean="0"/>
              <a:t>is recommended </a:t>
            </a:r>
            <a:r>
              <a:rPr lang="en-US" b="1" dirty="0" smtClean="0">
                <a:solidFill>
                  <a:srgbClr val="FF0000"/>
                </a:solidFill>
              </a:rPr>
              <a:t>independently of ECG findings and cardiac </a:t>
            </a:r>
            <a:r>
              <a:rPr lang="en-US" b="1" dirty="0" err="1" smtClean="0">
                <a:solidFill>
                  <a:srgbClr val="FF0000"/>
                </a:solidFill>
              </a:rPr>
              <a:t>troponin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lenovo\Documents\My Bluetooth\IMG_20190203_2211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Oxygen</a:t>
            </a:r>
            <a:r>
              <a:rPr lang="en-US" dirty="0" smtClean="0"/>
              <a:t> should be administered when blood oxygen saturation is ,</a:t>
            </a:r>
            <a:r>
              <a:rPr lang="en-US" b="1" dirty="0" smtClean="0"/>
              <a:t>90% </a:t>
            </a:r>
            <a:r>
              <a:rPr lang="en-US" dirty="0" smtClean="0"/>
              <a:t>or if the patient is in </a:t>
            </a:r>
            <a:r>
              <a:rPr lang="en-US" b="1" dirty="0" smtClean="0"/>
              <a:t>respiratory distress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In patients whose </a:t>
            </a:r>
            <a:r>
              <a:rPr lang="en-US" b="1" i="1" dirty="0" err="1" smtClean="0"/>
              <a:t>ischaemic</a:t>
            </a:r>
            <a:r>
              <a:rPr lang="en-US" b="1" i="1" dirty="0" smtClean="0"/>
              <a:t> symptoms are not relieved by </a:t>
            </a:r>
            <a:r>
              <a:rPr lang="en-US" b="1" i="1" dirty="0" smtClean="0">
                <a:solidFill>
                  <a:srgbClr val="FF0000"/>
                </a:solidFill>
              </a:rPr>
              <a:t>nitrates and beta-blockers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opiate </a:t>
            </a:r>
            <a:r>
              <a:rPr lang="en-US" dirty="0" smtClean="0"/>
              <a:t>administration is reasonable</a:t>
            </a:r>
          </a:p>
          <a:p>
            <a:r>
              <a:rPr lang="en-US" dirty="0" smtClean="0"/>
              <a:t> Morphine may slow </a:t>
            </a:r>
            <a:r>
              <a:rPr lang="en-US" b="1" i="1" dirty="0" smtClean="0"/>
              <a:t>intestinal absorption of oral platelet inhibitors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Intravenous nitrates </a:t>
            </a:r>
            <a:r>
              <a:rPr lang="en-US" dirty="0" smtClean="0"/>
              <a:t>are more effective than </a:t>
            </a:r>
            <a:r>
              <a:rPr lang="en-US" b="1" dirty="0" smtClean="0"/>
              <a:t>sublingual nitrates </a:t>
            </a:r>
            <a:r>
              <a:rPr lang="en-US" dirty="0" smtClean="0"/>
              <a:t>with</a:t>
            </a:r>
          </a:p>
          <a:p>
            <a:pPr>
              <a:buNone/>
            </a:pPr>
            <a:r>
              <a:rPr lang="en-US" dirty="0" smtClean="0"/>
              <a:t>  regard </a:t>
            </a:r>
            <a:r>
              <a:rPr lang="en-US" i="1" dirty="0" smtClean="0">
                <a:solidFill>
                  <a:srgbClr val="FF0000"/>
                </a:solidFill>
              </a:rPr>
              <a:t>to symptom relief and regression of ST depression. </a:t>
            </a:r>
          </a:p>
          <a:p>
            <a:r>
              <a:rPr lang="en-US" dirty="0" smtClean="0"/>
              <a:t>Under careful blood pressure monitoring, the dose should be titrated upwards until symptoms are relieved, and in hypertensive patients until blood pressure is normalized.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patients with recent intake of  </a:t>
            </a:r>
            <a:r>
              <a:rPr lang="en-US" b="1" dirty="0" err="1" smtClean="0"/>
              <a:t>phosphodiesterase</a:t>
            </a:r>
            <a:r>
              <a:rPr lang="en-US" b="1" dirty="0" smtClean="0"/>
              <a:t> type 5 inhibitor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(i.e. within 24 h for </a:t>
            </a:r>
            <a:r>
              <a:rPr lang="en-US" dirty="0" err="1" smtClean="0"/>
              <a:t>sildenafilor</a:t>
            </a:r>
            <a:r>
              <a:rPr lang="en-US" dirty="0" smtClean="0"/>
              <a:t> </a:t>
            </a:r>
            <a:r>
              <a:rPr lang="en-US" dirty="0" err="1" smtClean="0"/>
              <a:t>vardenafil</a:t>
            </a:r>
            <a:r>
              <a:rPr lang="en-US" dirty="0" smtClean="0"/>
              <a:t> and 48 h for </a:t>
            </a:r>
            <a:r>
              <a:rPr lang="en-US" dirty="0" err="1" smtClean="0"/>
              <a:t>tadalafil</a:t>
            </a:r>
            <a:r>
              <a:rPr lang="en-US" dirty="0" smtClean="0"/>
              <a:t>), </a:t>
            </a:r>
            <a:r>
              <a:rPr lang="en-US" b="1" i="1" dirty="0" smtClean="0"/>
              <a:t>nitrates should not be administered due to the risk of severe hypotension.</a:t>
            </a:r>
            <a:endParaRPr lang="en-US" b="1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Beta-blockers competitively </a:t>
            </a:r>
            <a:r>
              <a:rPr lang="en-US" b="1" dirty="0" smtClean="0">
                <a:solidFill>
                  <a:srgbClr val="FF0000"/>
                </a:solidFill>
              </a:rPr>
              <a:t>inhibit</a:t>
            </a:r>
            <a:r>
              <a:rPr lang="en-US" dirty="0" smtClean="0"/>
              <a:t> the myocardial effects of circulating </a:t>
            </a:r>
            <a:r>
              <a:rPr lang="en-US" b="1" dirty="0" err="1" smtClean="0">
                <a:solidFill>
                  <a:srgbClr val="FF0000"/>
                </a:solidFill>
              </a:rPr>
              <a:t>catecholamines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reduce myocardial oxygen consumption</a:t>
            </a:r>
          </a:p>
          <a:p>
            <a:r>
              <a:rPr lang="en-US" dirty="0" smtClean="0"/>
              <a:t>by </a:t>
            </a:r>
            <a:r>
              <a:rPr lang="en-US" b="1" dirty="0" smtClean="0"/>
              <a:t>lowering heart rate, blood pressure and myocardial contractility.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evidence for the beneficial effects of beta-blockers in NSTE-ACS is derived from a meta-analysis of 27 early studies </a:t>
            </a:r>
          </a:p>
          <a:p>
            <a:r>
              <a:rPr lang="en-US" dirty="0" smtClean="0"/>
              <a:t>showing that </a:t>
            </a:r>
            <a:r>
              <a:rPr lang="en-US" b="1" i="1" dirty="0" smtClean="0">
                <a:solidFill>
                  <a:srgbClr val="FF0000"/>
                </a:solidFill>
              </a:rPr>
              <a:t>beta-blocker treatment was associated with a significant 13% relative risk reduction (RRR) of mortality in the first week following MI.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later meta-analysis comprising 73 396 </a:t>
            </a:r>
            <a:r>
              <a:rPr lang="en-US" b="1" dirty="0" smtClean="0"/>
              <a:t>patients with ACS </a:t>
            </a:r>
            <a:r>
              <a:rPr lang="en-US" dirty="0" smtClean="0"/>
              <a:t>showed an </a:t>
            </a:r>
            <a:r>
              <a:rPr lang="en-US" b="1" dirty="0" smtClean="0">
                <a:solidFill>
                  <a:srgbClr val="FF0000"/>
                </a:solidFill>
              </a:rPr>
              <a:t>8% RRR </a:t>
            </a:r>
            <a:r>
              <a:rPr lang="en-US" dirty="0" smtClean="0"/>
              <a:t>(P = 0.04) for </a:t>
            </a:r>
            <a:r>
              <a:rPr lang="en-US" b="1" dirty="0" smtClean="0">
                <a:solidFill>
                  <a:srgbClr val="FF0000"/>
                </a:solidFill>
              </a:rPr>
              <a:t>in-hospital mortality </a:t>
            </a:r>
            <a:r>
              <a:rPr lang="en-US" dirty="0" smtClean="0"/>
              <a:t>associated with beta-blockade, with 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b="1" dirty="0" smtClean="0">
                <a:solidFill>
                  <a:srgbClr val="FF0000"/>
                </a:solidFill>
              </a:rPr>
              <a:t>no increase in </a:t>
            </a:r>
            <a:r>
              <a:rPr lang="en-US" b="1" dirty="0" err="1" smtClean="0">
                <a:solidFill>
                  <a:srgbClr val="FF0000"/>
                </a:solidFill>
              </a:rPr>
              <a:t>cardiogenicshock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A registry study of 21 822 NSTEMI patients showed significantly increased shock/ death in patients  with</a:t>
            </a:r>
            <a:r>
              <a:rPr lang="en-US" sz="3600" b="1" dirty="0" smtClean="0"/>
              <a:t> high risk for </a:t>
            </a:r>
            <a:r>
              <a:rPr lang="en-US" sz="3600" b="1" dirty="0" err="1" smtClean="0"/>
              <a:t>cardiogenic</a:t>
            </a:r>
            <a:r>
              <a:rPr lang="en-US" sz="3600" b="1" dirty="0" smtClean="0"/>
              <a:t> shock        (Age&gt;70/HR&gt;110/SBP&lt;120)</a:t>
            </a:r>
          </a:p>
          <a:p>
            <a:r>
              <a:rPr lang="en-US" sz="3600" b="1" dirty="0" smtClean="0"/>
              <a:t>receiving </a:t>
            </a:r>
            <a:r>
              <a:rPr lang="en-US" sz="3600" b="1" dirty="0" smtClean="0">
                <a:solidFill>
                  <a:srgbClr val="FF0000"/>
                </a:solidFill>
              </a:rPr>
              <a:t>beta-blockers within 24 h of hospital admission.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early administration of beta-blockers should be avoided  patients</a:t>
            </a:r>
          </a:p>
          <a:p>
            <a:pPr>
              <a:buNone/>
            </a:pPr>
            <a:r>
              <a:rPr lang="en-US" sz="4800" dirty="0" smtClean="0"/>
              <a:t>      if the ventricular function is unknown</a:t>
            </a:r>
          </a:p>
          <a:p>
            <a:pPr>
              <a:buNone/>
            </a:pPr>
            <a:r>
              <a:rPr lang="en-US" sz="4800" dirty="0" smtClean="0"/>
              <a:t>       High risk for </a:t>
            </a:r>
            <a:r>
              <a:rPr lang="en-US" sz="4800" dirty="0" err="1" smtClean="0"/>
              <a:t>cardiogenic</a:t>
            </a:r>
            <a:r>
              <a:rPr lang="en-US" sz="4800" dirty="0" smtClean="0"/>
              <a:t> shock.</a:t>
            </a:r>
          </a:p>
          <a:p>
            <a:pPr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100" dirty="0" smtClean="0"/>
              <a:t>Mc in Men&gt;40/Women&gt;50</a:t>
            </a:r>
          </a:p>
          <a:p>
            <a:r>
              <a:rPr lang="en-US" sz="9000" dirty="0" smtClean="0"/>
              <a:t>Typically</a:t>
            </a:r>
          </a:p>
          <a:p>
            <a:pPr>
              <a:buNone/>
            </a:pPr>
            <a:r>
              <a:rPr lang="en-US" sz="9000" dirty="0"/>
              <a:t> </a:t>
            </a:r>
            <a:r>
              <a:rPr lang="en-US" sz="9000" dirty="0" smtClean="0"/>
              <a:t>            </a:t>
            </a:r>
            <a:r>
              <a:rPr lang="en-US" sz="11100" dirty="0" err="1" smtClean="0"/>
              <a:t>Retrosternal</a:t>
            </a:r>
            <a:r>
              <a:rPr lang="en-US" sz="11100" dirty="0" smtClean="0"/>
              <a:t> pressure/heaviness/pain</a:t>
            </a:r>
          </a:p>
          <a:p>
            <a:pPr>
              <a:buNone/>
            </a:pPr>
            <a:r>
              <a:rPr lang="en-US" sz="11100" dirty="0"/>
              <a:t> </a:t>
            </a:r>
            <a:r>
              <a:rPr lang="en-US" sz="11100" dirty="0" smtClean="0"/>
              <a:t>            Lasts &gt; 10 min</a:t>
            </a:r>
          </a:p>
          <a:p>
            <a:pPr>
              <a:buNone/>
            </a:pPr>
            <a:r>
              <a:rPr lang="en-US" sz="11100" dirty="0"/>
              <a:t> </a:t>
            </a:r>
            <a:r>
              <a:rPr lang="en-US" sz="11100" dirty="0" smtClean="0"/>
              <a:t>            Radiation to upper L arm/ both </a:t>
            </a:r>
            <a:r>
              <a:rPr lang="en-US" sz="11100" dirty="0" err="1" smtClean="0"/>
              <a:t>shouder</a:t>
            </a:r>
            <a:endParaRPr lang="en-US" sz="11100" dirty="0" smtClean="0"/>
          </a:p>
          <a:p>
            <a:pPr>
              <a:buNone/>
            </a:pPr>
            <a:r>
              <a:rPr lang="en-US" sz="11100" dirty="0"/>
              <a:t> </a:t>
            </a:r>
            <a:r>
              <a:rPr lang="en-US" sz="11100" dirty="0" smtClean="0"/>
              <a:t>             neck/ jaw</a:t>
            </a:r>
          </a:p>
          <a:p>
            <a:pPr>
              <a:buNone/>
            </a:pPr>
            <a:r>
              <a:rPr lang="en-US" sz="11100" dirty="0"/>
              <a:t> </a:t>
            </a:r>
            <a:r>
              <a:rPr lang="en-US" sz="11100" dirty="0" smtClean="0"/>
              <a:t>          Symptoms may </a:t>
            </a:r>
            <a:r>
              <a:rPr lang="en-US" sz="11100" dirty="0" err="1" smtClean="0"/>
              <a:t>localise</a:t>
            </a:r>
            <a:r>
              <a:rPr lang="en-US" sz="11100" dirty="0" smtClean="0"/>
              <a:t> any way B/W  Ear &amp; </a:t>
            </a:r>
            <a:r>
              <a:rPr lang="en-US" sz="11100" dirty="0" err="1" smtClean="0"/>
              <a:t>Epigastrium</a:t>
            </a:r>
            <a:r>
              <a:rPr lang="en-US" sz="111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b="1" dirty="0" smtClean="0"/>
              <a:t>Aspirin</a:t>
            </a:r>
            <a:r>
              <a:rPr lang="en-US" sz="3900" dirty="0" smtClean="0"/>
              <a:t> irreversibly inactivates the </a:t>
            </a:r>
            <a:r>
              <a:rPr lang="en-US" sz="3900" dirty="0" err="1" smtClean="0"/>
              <a:t>cyclooxygenase</a:t>
            </a:r>
            <a:r>
              <a:rPr lang="en-US" sz="3900" dirty="0" smtClean="0"/>
              <a:t> (</a:t>
            </a:r>
            <a:r>
              <a:rPr lang="en-US" sz="3900" b="1" dirty="0" smtClean="0"/>
              <a:t>COX)</a:t>
            </a:r>
            <a:r>
              <a:rPr lang="en-US" sz="3900" dirty="0" smtClean="0"/>
              <a:t> activity of platelet </a:t>
            </a:r>
            <a:r>
              <a:rPr lang="en-US" sz="3900" b="1" dirty="0" smtClean="0"/>
              <a:t>suppressing </a:t>
            </a:r>
            <a:r>
              <a:rPr lang="en-US" sz="3900" b="1" dirty="0" err="1" smtClean="0"/>
              <a:t>thromboxane</a:t>
            </a:r>
            <a:r>
              <a:rPr lang="en-US" sz="3900" b="1" dirty="0" smtClean="0"/>
              <a:t> A2 </a:t>
            </a:r>
            <a:r>
              <a:rPr lang="en-US" sz="3900" dirty="0" smtClean="0"/>
              <a:t>production throughout the platelet lifespan.</a:t>
            </a:r>
          </a:p>
          <a:p>
            <a:endParaRPr lang="en-US" dirty="0" smtClean="0"/>
          </a:p>
          <a:p>
            <a:r>
              <a:rPr lang="en-US" sz="3900" dirty="0" smtClean="0"/>
              <a:t> Aspirin has been shown to be effective in patients with unstable angina; the incidence of MI or death was consistently reduced in four RCTs in 4 RCTs in pre </a:t>
            </a:r>
            <a:r>
              <a:rPr lang="en-US" sz="3900" dirty="0" err="1" smtClean="0"/>
              <a:t>pci</a:t>
            </a:r>
            <a:r>
              <a:rPr lang="en-US" sz="3900" dirty="0" smtClean="0"/>
              <a:t> era.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meta-analysis of these trials suggests that</a:t>
            </a:r>
            <a:br>
              <a:rPr lang="en-US" sz="3600" dirty="0" smtClean="0"/>
            </a:br>
            <a:r>
              <a:rPr lang="en-US" sz="3600" dirty="0" smtClean="0"/>
              <a:t>    </a:t>
            </a:r>
            <a:r>
              <a:rPr lang="en-US" sz="3600" b="1" dirty="0" smtClean="0"/>
              <a:t>aspirin </a:t>
            </a:r>
            <a:r>
              <a:rPr lang="en-US" sz="3600" dirty="0" smtClean="0"/>
              <a:t>administration (up to 2 years) is associated with a </a:t>
            </a:r>
            <a:r>
              <a:rPr lang="en-US" sz="3600" b="1" dirty="0" smtClean="0"/>
              <a:t>highly significant 46% reduction in major vascular events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6037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The </a:t>
            </a:r>
            <a:r>
              <a:rPr lang="en-US" sz="3600" dirty="0" err="1" smtClean="0"/>
              <a:t>Clopidogrel</a:t>
            </a:r>
            <a:r>
              <a:rPr lang="en-US" sz="3600" dirty="0" smtClean="0"/>
              <a:t> and Aspirin Optimal Dose Usage to Reduce Recurrent Events–Seventh Organization to Assess Strategies in </a:t>
            </a:r>
            <a:r>
              <a:rPr lang="en-US" sz="3600" dirty="0" err="1" smtClean="0"/>
              <a:t>Ischaemic</a:t>
            </a:r>
            <a:r>
              <a:rPr lang="en-US" sz="3600" dirty="0" smtClean="0"/>
              <a:t> Syndromes(CURRENT-OASIS 7)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enovo\Documents\My Bluetooth\IMG_20190203_1047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randomly assigned </a:t>
            </a:r>
            <a:r>
              <a:rPr lang="en-US" b="1" dirty="0" smtClean="0"/>
              <a:t>25,086 patients with  an ACS </a:t>
            </a:r>
            <a:r>
              <a:rPr lang="en-US" dirty="0" smtClean="0"/>
              <a:t>who were referred for an invasive strategy</a:t>
            </a:r>
          </a:p>
          <a:p>
            <a:pPr>
              <a:buNone/>
            </a:pPr>
            <a:r>
              <a:rPr lang="en-US" dirty="0" smtClean="0"/>
              <a:t>                                  to either </a:t>
            </a:r>
            <a:r>
              <a:rPr lang="en-US" b="1" dirty="0" smtClean="0"/>
              <a:t>double-dose </a:t>
            </a:r>
            <a:r>
              <a:rPr lang="en-US" b="1" dirty="0" err="1" smtClean="0"/>
              <a:t>clopidogrel</a:t>
            </a:r>
            <a:r>
              <a:rPr lang="en-US" b="1" dirty="0" smtClean="0"/>
              <a:t> </a:t>
            </a:r>
            <a:r>
              <a:rPr lang="en-US" dirty="0" smtClean="0"/>
              <a:t>(a 600-mg loading dose on day 1, followed by 150 mg daily for 6 days and 75 mg daily thereafter)</a:t>
            </a:r>
          </a:p>
          <a:p>
            <a:pPr>
              <a:buNone/>
            </a:pPr>
            <a:r>
              <a:rPr lang="en-US" dirty="0" smtClean="0"/>
              <a:t>                                 or </a:t>
            </a:r>
            <a:r>
              <a:rPr lang="en-US" b="1" dirty="0" smtClean="0"/>
              <a:t>standard-dose </a:t>
            </a:r>
            <a:r>
              <a:rPr lang="en-US" b="1" dirty="0" err="1" smtClean="0"/>
              <a:t>clopidogrel</a:t>
            </a:r>
            <a:r>
              <a:rPr lang="en-US" b="1" dirty="0" smtClean="0"/>
              <a:t> </a:t>
            </a:r>
            <a:r>
              <a:rPr lang="en-US" dirty="0" smtClean="0"/>
              <a:t>(a 300-mg loading dose and 75 mg daily thereafter) </a:t>
            </a:r>
          </a:p>
          <a:p>
            <a:pPr>
              <a:buNone/>
            </a:pPr>
            <a:r>
              <a:rPr lang="en-US" dirty="0" smtClean="0"/>
              <a:t>and either </a:t>
            </a:r>
            <a:r>
              <a:rPr lang="en-US" b="1" dirty="0" smtClean="0"/>
              <a:t>higher-dose aspirin </a:t>
            </a:r>
            <a:r>
              <a:rPr lang="en-US" dirty="0" smtClean="0"/>
              <a:t>(300 to 325 mg daily) or </a:t>
            </a:r>
            <a:r>
              <a:rPr lang="en-US" b="1" dirty="0" smtClean="0"/>
              <a:t>lower-dose aspirin </a:t>
            </a:r>
            <a:r>
              <a:rPr lang="en-US" dirty="0" smtClean="0"/>
              <a:t>(75 to 100 mg daily).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The primary outcome was</a:t>
            </a:r>
          </a:p>
          <a:p>
            <a:pPr>
              <a:buNone/>
            </a:pPr>
            <a:r>
              <a:rPr lang="en-US" b="1" dirty="0" smtClean="0"/>
              <a:t>        </a:t>
            </a:r>
          </a:p>
          <a:p>
            <a:pPr>
              <a:buNone/>
            </a:pPr>
            <a:r>
              <a:rPr lang="en-US" b="1" dirty="0" err="1" smtClean="0"/>
              <a:t>cardiovasculardeath</a:t>
            </a:r>
            <a:r>
              <a:rPr lang="en-US" b="1" dirty="0" smtClean="0"/>
              <a:t>, myocardial infarction, or stroke at 30 days</a:t>
            </a:r>
            <a:endParaRPr lang="en-US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43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patients with an </a:t>
            </a:r>
            <a:r>
              <a:rPr lang="en-US" b="1" dirty="0" smtClean="0"/>
              <a:t>ACS who were </a:t>
            </a:r>
            <a:r>
              <a:rPr lang="en-US" sz="3600" b="1" dirty="0" smtClean="0"/>
              <a:t>referred for an invasive strategy</a:t>
            </a:r>
            <a:r>
              <a:rPr lang="en-US" sz="3600" dirty="0" smtClean="0"/>
              <a:t>, there was </a:t>
            </a:r>
            <a:r>
              <a:rPr lang="en-US" sz="3600" b="1" dirty="0" smtClean="0">
                <a:solidFill>
                  <a:srgbClr val="FF0000"/>
                </a:solidFill>
              </a:rPr>
              <a:t>no significant difference between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                         a </a:t>
            </a:r>
            <a:r>
              <a:rPr lang="en-US" sz="3600" b="1" dirty="0" smtClean="0"/>
              <a:t>7-day, double-dose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regimen and the standard-dose regimen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                          or </a:t>
            </a:r>
            <a:r>
              <a:rPr lang="en-US" sz="3600" b="1" dirty="0" smtClean="0"/>
              <a:t>between higher-dose aspirin and lower-dose aspirin</a:t>
            </a:r>
            <a:br>
              <a:rPr lang="en-US" sz="3600" b="1" dirty="0" smtClean="0"/>
            </a:br>
            <a:r>
              <a:rPr lang="en-US" sz="3600" dirty="0" smtClean="0"/>
              <a:t>                                     </a:t>
            </a:r>
            <a:r>
              <a:rPr lang="en-US" sz="3600" i="1" dirty="0" smtClean="0"/>
              <a:t>with respect to the primary outcome of cardiovascular death, myocardial infarction, or stroke.</a:t>
            </a:r>
            <a:br>
              <a:rPr lang="en-US" sz="3600" i="1" dirty="0" smtClean="0"/>
            </a:br>
            <a:r>
              <a:rPr lang="en-US" sz="3600" dirty="0" smtClean="0"/>
              <a:t>Cont..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8839200" cy="7802563"/>
          </a:xfrm>
        </p:spPr>
        <p:txBody>
          <a:bodyPr>
            <a:noAutofit/>
          </a:bodyPr>
          <a:lstStyle/>
          <a:p>
            <a:endParaRPr lang="en-US" sz="2800" i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Double-dose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</a:t>
            </a:r>
            <a:r>
              <a:rPr lang="en-US" sz="3600" dirty="0" smtClean="0"/>
              <a:t>was associated with a </a:t>
            </a:r>
            <a:r>
              <a:rPr lang="en-US" sz="3600" b="1" dirty="0" smtClean="0">
                <a:solidFill>
                  <a:srgbClr val="FF0000"/>
                </a:solidFill>
              </a:rPr>
              <a:t>significant reduction in the secondary outcome of stent thrombosis </a:t>
            </a:r>
            <a:r>
              <a:rPr lang="en-US" sz="3600" dirty="0" smtClean="0"/>
              <a:t>among the 17,263 patients who underwent PCI (1.6% vs. 2.3%; </a:t>
            </a:r>
            <a:r>
              <a:rPr lang="en-US" sz="3600" dirty="0" smtClean="0">
                <a:solidFill>
                  <a:srgbClr val="FF0000"/>
                </a:solidFill>
              </a:rPr>
              <a:t>P = 0.001</a:t>
            </a:r>
            <a:r>
              <a:rPr lang="en-US" sz="3600" dirty="0" smtClean="0"/>
              <a:t>). </a:t>
            </a:r>
            <a:endParaRPr lang="en-US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P2Y12 inhibitors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000" b="1" dirty="0" err="1" smtClean="0"/>
              <a:t>Clopidogrel</a:t>
            </a:r>
            <a:endParaRPr lang="en-US" sz="4000" b="1" dirty="0" smtClean="0"/>
          </a:p>
          <a:p>
            <a:r>
              <a:rPr lang="en-US" sz="3600" dirty="0" err="1" smtClean="0"/>
              <a:t>Clopidogrel</a:t>
            </a:r>
            <a:r>
              <a:rPr lang="en-US" sz="3600" dirty="0" smtClean="0"/>
              <a:t> (300–600 mg loading and 75 mg/day maintenance dose)</a:t>
            </a:r>
          </a:p>
          <a:p>
            <a:pPr>
              <a:buNone/>
            </a:pPr>
            <a:r>
              <a:rPr lang="en-US" sz="3600" dirty="0" smtClean="0"/>
              <a:t>                     is an inactive </a:t>
            </a:r>
            <a:r>
              <a:rPr lang="en-US" sz="3600" dirty="0" err="1" smtClean="0"/>
              <a:t>prodrug</a:t>
            </a:r>
            <a:r>
              <a:rPr lang="en-US" sz="3600" dirty="0" smtClean="0"/>
              <a:t> that requires oxidation by the hepatic </a:t>
            </a:r>
            <a:r>
              <a:rPr lang="en-US" sz="3600" dirty="0" err="1" smtClean="0"/>
              <a:t>cytochrome</a:t>
            </a:r>
            <a:r>
              <a:rPr lang="en-US" sz="3600" dirty="0" smtClean="0"/>
              <a:t> P450  to generate an </a:t>
            </a:r>
            <a:r>
              <a:rPr lang="en-US" sz="3600" dirty="0" err="1" smtClean="0"/>
              <a:t>activemetabolite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About  85% of the </a:t>
            </a:r>
            <a:r>
              <a:rPr lang="en-US" sz="3600" dirty="0" err="1" smtClean="0"/>
              <a:t>prodrug</a:t>
            </a:r>
            <a:r>
              <a:rPr lang="en-US" sz="3600" dirty="0" smtClean="0"/>
              <a:t> is </a:t>
            </a:r>
            <a:r>
              <a:rPr lang="en-US" sz="3600" dirty="0" err="1" smtClean="0"/>
              <a:t>hydrolysed</a:t>
            </a:r>
            <a:r>
              <a:rPr lang="en-US" sz="3600" dirty="0" smtClean="0"/>
              <a:t> by </a:t>
            </a:r>
            <a:r>
              <a:rPr lang="en-US" sz="3600" dirty="0" err="1" smtClean="0"/>
              <a:t>esterases</a:t>
            </a:r>
            <a:r>
              <a:rPr lang="en-US" sz="3600" dirty="0" smtClean="0"/>
              <a:t> into an inactive form, leaving only </a:t>
            </a:r>
            <a:r>
              <a:rPr lang="en-US" sz="3600" b="1" i="1" dirty="0" smtClean="0"/>
              <a:t>15% of </a:t>
            </a:r>
            <a:r>
              <a:rPr lang="en-US" sz="3600" b="1" i="1" dirty="0" err="1" smtClean="0"/>
              <a:t>clopidogrel</a:t>
            </a:r>
            <a:r>
              <a:rPr lang="en-US" sz="3600" b="1" i="1" dirty="0" smtClean="0"/>
              <a:t> available </a:t>
            </a:r>
            <a:r>
              <a:rPr lang="en-US" sz="3600" b="1" i="1" dirty="0" err="1" smtClean="0"/>
              <a:t>fortransformation</a:t>
            </a:r>
            <a:r>
              <a:rPr lang="en-US" sz="3600" b="1" i="1" dirty="0" smtClean="0"/>
              <a:t> to the active metabolite</a:t>
            </a:r>
            <a:r>
              <a:rPr lang="en-US" sz="3600" dirty="0" smtClean="0"/>
              <a:t>, </a:t>
            </a:r>
          </a:p>
          <a:p>
            <a:r>
              <a:rPr lang="en-US" sz="3600" dirty="0" smtClean="0"/>
              <a:t>which </a:t>
            </a:r>
            <a:r>
              <a:rPr lang="en-US" sz="3600" b="1" dirty="0" smtClean="0"/>
              <a:t>selectively and irreversibly inactivates platelet P2Y12 receptors</a:t>
            </a:r>
            <a:r>
              <a:rPr lang="en-US" sz="3600" dirty="0" smtClean="0"/>
              <a:t> and thus </a:t>
            </a:r>
            <a:r>
              <a:rPr lang="en-US" sz="3600" b="1" dirty="0" smtClean="0"/>
              <a:t>inhibits</a:t>
            </a:r>
          </a:p>
          <a:p>
            <a:pPr>
              <a:buNone/>
            </a:pPr>
            <a:r>
              <a:rPr lang="en-US" sz="3600" b="1" dirty="0" smtClean="0"/>
              <a:t>    ADP-induced platelet aggregation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Diaphoresis,nausea,abdominal</a:t>
            </a:r>
            <a:r>
              <a:rPr lang="en-US" dirty="0" smtClean="0"/>
              <a:t> pain, </a:t>
            </a:r>
            <a:r>
              <a:rPr lang="en-US" dirty="0" err="1" smtClean="0"/>
              <a:t>dyspnoea</a:t>
            </a:r>
            <a:r>
              <a:rPr lang="en-US" dirty="0" smtClean="0"/>
              <a:t>, syncope may accompany</a:t>
            </a:r>
          </a:p>
          <a:p>
            <a:r>
              <a:rPr lang="en-US" dirty="0" smtClean="0"/>
              <a:t>Symptoms  exacerbated by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Exertion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Precipitated by</a:t>
            </a:r>
          </a:p>
          <a:p>
            <a:pPr>
              <a:buNone/>
            </a:pPr>
            <a:r>
              <a:rPr lang="en-US" dirty="0" smtClean="0"/>
              <a:t>Anemia, </a:t>
            </a:r>
            <a:r>
              <a:rPr lang="en-US" dirty="0" err="1" smtClean="0"/>
              <a:t>Fever,Infection,Metabolic</a:t>
            </a:r>
            <a:r>
              <a:rPr lang="en-US" dirty="0" smtClean="0"/>
              <a:t> 7 endocrine disorders(thyroid)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Dual </a:t>
            </a:r>
            <a:r>
              <a:rPr lang="en-US" sz="4300" dirty="0" err="1" smtClean="0"/>
              <a:t>antiplatelet</a:t>
            </a:r>
            <a:r>
              <a:rPr lang="en-US" sz="4300" dirty="0" smtClean="0"/>
              <a:t> therapy (</a:t>
            </a:r>
            <a:r>
              <a:rPr lang="en-US" sz="4300" b="1" dirty="0" smtClean="0"/>
              <a:t>DAPT</a:t>
            </a:r>
            <a:r>
              <a:rPr lang="en-US" sz="4300" dirty="0" smtClean="0"/>
              <a:t>) comprising aspirin and </a:t>
            </a:r>
            <a:r>
              <a:rPr lang="en-US" sz="4300" dirty="0" err="1" smtClean="0"/>
              <a:t>clopidogrel</a:t>
            </a:r>
            <a:r>
              <a:rPr lang="en-US" sz="4300" dirty="0" smtClean="0"/>
              <a:t> has been shown to reduce recurrent </a:t>
            </a:r>
            <a:r>
              <a:rPr lang="en-US" sz="4300" dirty="0" err="1" smtClean="0"/>
              <a:t>ischaemic</a:t>
            </a:r>
            <a:r>
              <a:rPr lang="en-US" sz="4300" dirty="0" smtClean="0"/>
              <a:t> events in the NSTE-ACS setting compared  o aspirin alone.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 However, up to </a:t>
            </a:r>
            <a:r>
              <a:rPr lang="en-US" sz="3600" b="1" i="1" dirty="0" smtClean="0">
                <a:solidFill>
                  <a:srgbClr val="FF0000"/>
                </a:solidFill>
              </a:rPr>
              <a:t>10% </a:t>
            </a:r>
            <a:r>
              <a:rPr lang="en-US" sz="3600" b="1" i="1" dirty="0" smtClean="0"/>
              <a:t>of patients treated with the combination of aspirin and </a:t>
            </a:r>
            <a:r>
              <a:rPr lang="en-US" sz="3600" b="1" i="1" dirty="0" err="1" smtClean="0"/>
              <a:t>clopidogrel</a:t>
            </a:r>
            <a:r>
              <a:rPr lang="en-US" sz="3600" b="1" i="1" dirty="0" smtClean="0"/>
              <a:t>  will have a recurrent </a:t>
            </a:r>
            <a:r>
              <a:rPr lang="en-US" sz="3600" b="1" i="1" dirty="0" err="1" smtClean="0"/>
              <a:t>ischaemic</a:t>
            </a:r>
            <a:r>
              <a:rPr lang="en-US" sz="3600" b="1" i="1" dirty="0" smtClean="0"/>
              <a:t> event</a:t>
            </a:r>
            <a:r>
              <a:rPr lang="en-US" sz="3600" dirty="0" smtClean="0"/>
              <a:t> in the first year after an ACS, with a rate of </a:t>
            </a:r>
            <a:r>
              <a:rPr lang="en-US" sz="3600" b="1" i="1" dirty="0" smtClean="0"/>
              <a:t>stent thrombosis of up to </a:t>
            </a:r>
            <a:r>
              <a:rPr lang="en-US" sz="3600" b="1" i="1" dirty="0" smtClean="0">
                <a:solidFill>
                  <a:srgbClr val="FF0000"/>
                </a:solidFill>
              </a:rPr>
              <a:t>2%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This residual risk </a:t>
            </a:r>
            <a:r>
              <a:rPr lang="en-US" sz="3600" dirty="0" smtClean="0"/>
              <a:t>may be partly explained by </a:t>
            </a:r>
          </a:p>
          <a:p>
            <a:pPr>
              <a:buNone/>
            </a:pPr>
            <a:r>
              <a:rPr lang="en-US" sz="3600" dirty="0" smtClean="0"/>
              <a:t>                  </a:t>
            </a:r>
            <a:r>
              <a:rPr lang="en-US" sz="3600" b="1" dirty="0" smtClean="0"/>
              <a:t>Suboptimal platelet inhibition </a:t>
            </a:r>
            <a:r>
              <a:rPr lang="en-US" sz="3600" dirty="0" smtClean="0"/>
              <a:t>due to  inadequate response to </a:t>
            </a:r>
            <a:r>
              <a:rPr lang="en-US" sz="3600" dirty="0" err="1" smtClean="0"/>
              <a:t>clopidogrel</a:t>
            </a:r>
            <a:r>
              <a:rPr lang="en-US" sz="3600" dirty="0" smtClean="0"/>
              <a:t>. </a:t>
            </a:r>
          </a:p>
          <a:p>
            <a:pPr>
              <a:buNone/>
            </a:pPr>
            <a:r>
              <a:rPr lang="en-US" sz="3600" dirty="0" smtClean="0"/>
              <a:t>                 </a:t>
            </a:r>
            <a:r>
              <a:rPr lang="en-US" sz="3600" b="1" dirty="0" smtClean="0"/>
              <a:t>Substantial </a:t>
            </a:r>
            <a:r>
              <a:rPr lang="en-US" sz="3600" b="1" dirty="0" err="1" smtClean="0"/>
              <a:t>interindividual</a:t>
            </a:r>
            <a:r>
              <a:rPr lang="en-US" sz="3600" b="1" dirty="0" smtClean="0"/>
              <a:t> variability in the </a:t>
            </a:r>
            <a:r>
              <a:rPr lang="en-US" sz="3600" b="1" dirty="0" err="1" smtClean="0"/>
              <a:t>antiplatelet</a:t>
            </a:r>
            <a:r>
              <a:rPr lang="en-US" sz="3600" b="1" dirty="0" smtClean="0"/>
              <a:t> response</a:t>
            </a:r>
            <a:r>
              <a:rPr lang="en-US" sz="3600" dirty="0" smtClean="0"/>
              <a:t> to this drug (</a:t>
            </a:r>
            <a:r>
              <a:rPr lang="en-US" sz="3600" dirty="0" err="1" smtClean="0"/>
              <a:t>clopidogrel</a:t>
            </a:r>
            <a:r>
              <a:rPr lang="en-US" sz="3600" dirty="0" smtClean="0"/>
              <a:t> hypo- and hyper-responders,) </a:t>
            </a:r>
          </a:p>
          <a:p>
            <a:pPr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Prasugrel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Prasugrel</a:t>
            </a:r>
            <a:r>
              <a:rPr lang="en-US" sz="3600" dirty="0" smtClean="0"/>
              <a:t> (60 mg loading and 10 mg/day maintenance dose) is a </a:t>
            </a:r>
            <a:r>
              <a:rPr lang="en-US" sz="3600" dirty="0" err="1" smtClean="0"/>
              <a:t>prodrug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                  that irreversibly blocks platelet P2Y12 receptors with a </a:t>
            </a:r>
            <a:r>
              <a:rPr lang="en-US" sz="3600" b="1" i="1" dirty="0" smtClean="0"/>
              <a:t>faster onset and a more profound inhibitory effect than </a:t>
            </a:r>
            <a:r>
              <a:rPr lang="en-US" sz="3600" b="1" i="1" dirty="0" err="1" smtClean="0"/>
              <a:t>clopidogrel</a:t>
            </a:r>
            <a:endParaRPr lang="en-US" sz="3600" b="1" i="1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TRITON-TIMI 38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err="1" smtClean="0"/>
              <a:t>TRial</a:t>
            </a:r>
            <a:r>
              <a:rPr lang="en-US" sz="4000" dirty="0" smtClean="0"/>
              <a:t> </a:t>
            </a:r>
            <a:r>
              <a:rPr lang="en-US" sz="4000" dirty="0" err="1" smtClean="0"/>
              <a:t>toAssess</a:t>
            </a:r>
            <a:r>
              <a:rPr lang="en-US" sz="4000" dirty="0" smtClean="0"/>
              <a:t> Improvement in Therapeutic Outcomes by Optimizing Platelet </a:t>
            </a:r>
            <a:r>
              <a:rPr lang="en-US" sz="4000" dirty="0" err="1" smtClean="0"/>
              <a:t>InhibitioN</a:t>
            </a:r>
            <a:r>
              <a:rPr lang="en-US" sz="4000" dirty="0" smtClean="0"/>
              <a:t> with </a:t>
            </a:r>
            <a:r>
              <a:rPr lang="en-US" sz="4000" dirty="0" err="1" smtClean="0"/>
              <a:t>Prasugrel–Thrombolysis</a:t>
            </a:r>
            <a:r>
              <a:rPr lang="en-US" sz="4000" dirty="0" smtClean="0"/>
              <a:t> In Myocardial</a:t>
            </a:r>
          </a:p>
          <a:p>
            <a:pPr>
              <a:buNone/>
            </a:pPr>
            <a:r>
              <a:rPr lang="en-US" sz="4000" dirty="0" smtClean="0"/>
              <a:t>   Infarction (TRITON-TIMI 38)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enovo\Documents\My Bluetooth\IMG_20190203_1209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94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randomly assigned </a:t>
            </a:r>
            <a:r>
              <a:rPr lang="en-US" sz="3600" b="1" dirty="0" smtClean="0"/>
              <a:t>13,608 </a:t>
            </a:r>
            <a:r>
              <a:rPr lang="en-US" sz="3600" dirty="0" smtClean="0"/>
              <a:t>patients with </a:t>
            </a:r>
            <a:r>
              <a:rPr lang="en-US" sz="3600" b="1" dirty="0" smtClean="0"/>
              <a:t>moderate-to-high-risk  ACS  </a:t>
            </a:r>
            <a:r>
              <a:rPr lang="en-US" sz="3600" dirty="0" smtClean="0"/>
              <a:t>with scheduled </a:t>
            </a:r>
            <a:r>
              <a:rPr lang="en-US" sz="3600" b="1" dirty="0" smtClean="0"/>
              <a:t>PCI </a:t>
            </a:r>
            <a:r>
              <a:rPr lang="en-US" sz="3600" dirty="0" smtClean="0"/>
              <a:t>to receive</a:t>
            </a:r>
          </a:p>
          <a:p>
            <a:pPr>
              <a:buNone/>
            </a:pPr>
            <a:r>
              <a:rPr lang="en-US" sz="3600" b="1" dirty="0" smtClean="0"/>
              <a:t>        </a:t>
            </a:r>
            <a:r>
              <a:rPr lang="en-US" sz="3600" b="1" dirty="0" err="1" smtClean="0"/>
              <a:t>prasugrel</a:t>
            </a:r>
            <a:r>
              <a:rPr lang="en-US" sz="3600" b="1" dirty="0" smtClean="0"/>
              <a:t> </a:t>
            </a:r>
            <a:r>
              <a:rPr lang="en-US" sz="3600" dirty="0" smtClean="0"/>
              <a:t>(a 60-mg loading dose and a 10-mg daily maintenance dose)</a:t>
            </a:r>
          </a:p>
          <a:p>
            <a:pPr>
              <a:buNone/>
            </a:pPr>
            <a:r>
              <a:rPr lang="en-US" sz="3600" dirty="0" smtClean="0"/>
              <a:t>                              or </a:t>
            </a:r>
          </a:p>
          <a:p>
            <a:pPr>
              <a:buNone/>
            </a:pPr>
            <a:r>
              <a:rPr lang="en-US" sz="3600" dirty="0" smtClean="0"/>
              <a:t>       </a:t>
            </a:r>
            <a:r>
              <a:rPr lang="en-US" sz="3600" b="1" dirty="0" err="1" smtClean="0"/>
              <a:t>clopidogrel</a:t>
            </a:r>
            <a:r>
              <a:rPr lang="en-US" sz="3600" dirty="0" smtClean="0"/>
              <a:t> (a 300-mg loading dose and a75-mg daily maintenance dose), for 6 to 15 month</a:t>
            </a:r>
            <a:endParaRPr lang="en-US" sz="36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primary  end point was death from cardiovascular causes, nonfatal myocardial infarction, or nonfatal stroke.</a:t>
            </a:r>
            <a:endParaRPr lang="en-US" sz="3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patients with ACS with scheduled PCI 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3600" b="1" i="1" dirty="0" err="1" smtClean="0"/>
              <a:t>prasugrel</a:t>
            </a:r>
            <a:r>
              <a:rPr lang="en-US" sz="3600" b="1" i="1" dirty="0" smtClean="0"/>
              <a:t> therapy was associated with significantly reduced rates of ischemic events, including stent thrombosis</a:t>
            </a:r>
            <a:r>
              <a:rPr lang="en-US" sz="3600" dirty="0" smtClean="0"/>
              <a:t>, but with an </a:t>
            </a:r>
            <a:r>
              <a:rPr lang="en-US" sz="3600" b="1" i="1" dirty="0" smtClean="0">
                <a:solidFill>
                  <a:srgbClr val="C00000"/>
                </a:solidFill>
              </a:rPr>
              <a:t>increased risk of major bleeding, including fatal bleeding</a:t>
            </a:r>
            <a:r>
              <a:rPr lang="en-US" sz="3600" i="1" dirty="0" smtClean="0">
                <a:solidFill>
                  <a:srgbClr val="752211"/>
                </a:solidFill>
              </a:rPr>
              <a:t>.</a:t>
            </a:r>
            <a:endParaRPr lang="en-US" sz="3600" i="1" dirty="0">
              <a:solidFill>
                <a:srgbClr val="75221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primary end point occurred in </a:t>
            </a:r>
            <a:r>
              <a:rPr lang="en-US" sz="3600" b="1" dirty="0" smtClean="0"/>
              <a:t>12.1% of patients receiving </a:t>
            </a:r>
            <a:r>
              <a:rPr lang="en-US" sz="3600" b="1" dirty="0" err="1" smtClean="0"/>
              <a:t>clopidogrel</a:t>
            </a:r>
            <a:r>
              <a:rPr lang="en-US" sz="3600" dirty="0" smtClean="0"/>
              <a:t> and </a:t>
            </a:r>
            <a:r>
              <a:rPr lang="en-US" sz="3600" b="1" dirty="0" smtClean="0"/>
              <a:t>9.9% of patients receiving </a:t>
            </a:r>
            <a:r>
              <a:rPr lang="en-US" sz="3600" b="1" dirty="0" err="1" smtClean="0"/>
              <a:t>prasugrel</a:t>
            </a:r>
            <a:r>
              <a:rPr lang="en-US" sz="3600" b="1" dirty="0" smtClean="0"/>
              <a:t> </a:t>
            </a:r>
            <a:r>
              <a:rPr lang="en-US" sz="3600" dirty="0" smtClean="0"/>
              <a:t>P&lt;0.001).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Atypical-------</a:t>
            </a:r>
            <a:r>
              <a:rPr lang="en-US" i="1" dirty="0" smtClean="0"/>
              <a:t>Angina equivalents</a:t>
            </a:r>
          </a:p>
          <a:p>
            <a:pPr>
              <a:buNone/>
            </a:pPr>
            <a:r>
              <a:rPr lang="en-US" dirty="0" smtClean="0"/>
              <a:t>                              MC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b="1" i="1" dirty="0" smtClean="0">
                <a:solidFill>
                  <a:srgbClr val="FF0000"/>
                </a:solidFill>
              </a:rPr>
              <a:t>Women, </a:t>
            </a:r>
            <a:r>
              <a:rPr lang="en-US" b="1" i="1" dirty="0" err="1" smtClean="0">
                <a:solidFill>
                  <a:srgbClr val="FF0000"/>
                </a:solidFill>
              </a:rPr>
              <a:t>elderly,DM,CKD,Dementia</a:t>
            </a:r>
            <a:r>
              <a:rPr lang="en-US" dirty="0" smtClean="0">
                <a:solidFill>
                  <a:srgbClr val="FF0000"/>
                </a:solidFill>
              </a:rPr>
              <a:t> pts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Dyspnea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with out chest pain</a:t>
            </a:r>
          </a:p>
          <a:p>
            <a:pPr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Epigastric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pain</a:t>
            </a:r>
          </a:p>
          <a:p>
            <a:pPr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Indigestion</a:t>
            </a:r>
          </a:p>
          <a:p>
            <a:pPr>
              <a:buNone/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Significant reductions in </a:t>
            </a:r>
            <a:r>
              <a:rPr lang="en-US" sz="4000" b="1" i="1" dirty="0" smtClean="0"/>
              <a:t>the rates of myocardial infarction  and Stent thrombosis  in </a:t>
            </a:r>
            <a:r>
              <a:rPr lang="en-US" sz="4000" b="1" i="1" dirty="0" err="1" smtClean="0"/>
              <a:t>Prasugrel</a:t>
            </a:r>
            <a:r>
              <a:rPr lang="en-US" sz="4000" b="1" i="1" dirty="0" smtClean="0"/>
              <a:t> GP </a:t>
            </a:r>
          </a:p>
          <a:p>
            <a:pPr>
              <a:buNone/>
            </a:pPr>
            <a:r>
              <a:rPr lang="en-US" sz="4000" dirty="0" smtClean="0"/>
              <a:t>                      </a:t>
            </a:r>
            <a:endParaRPr lang="en-US" sz="4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sz="4000" b="1" dirty="0" smtClean="0"/>
              <a:t>Rate of MI</a:t>
            </a:r>
          </a:p>
          <a:p>
            <a:pPr>
              <a:buNone/>
            </a:pPr>
            <a:r>
              <a:rPr lang="en-US" sz="4000" dirty="0" smtClean="0"/>
              <a:t>                          9.7% for </a:t>
            </a:r>
            <a:r>
              <a:rPr lang="en-US" sz="4000" dirty="0" err="1" smtClean="0"/>
              <a:t>clopidogrel</a:t>
            </a:r>
            <a:r>
              <a:rPr lang="en-US" sz="4000" dirty="0" smtClean="0"/>
              <a:t> vs. 7.4% for </a:t>
            </a:r>
            <a:r>
              <a:rPr lang="en-US" sz="4000" dirty="0" err="1" smtClean="0"/>
              <a:t>prasugrel</a:t>
            </a:r>
            <a:r>
              <a:rPr lang="en-US" sz="4000" dirty="0" smtClean="0"/>
              <a:t>; P&lt;0.001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sz="4000" b="1" dirty="0" smtClean="0"/>
              <a:t>Stent thrombosis </a:t>
            </a:r>
          </a:p>
          <a:p>
            <a:pPr>
              <a:buNone/>
            </a:pPr>
            <a:r>
              <a:rPr lang="en-US" sz="4000" dirty="0" smtClean="0"/>
              <a:t>              (2.4% vs. 1.1%; P&lt;0.001).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smtClean="0"/>
              <a:t>Major bleeding </a:t>
            </a:r>
            <a:r>
              <a:rPr lang="en-US" sz="3600" dirty="0" smtClean="0"/>
              <a:t>was observed in </a:t>
            </a:r>
            <a:r>
              <a:rPr lang="en-US" sz="3600" i="1" dirty="0" smtClean="0"/>
              <a:t>2.4% of patients receiving </a:t>
            </a:r>
            <a:r>
              <a:rPr lang="en-US" sz="3600" i="1" dirty="0" err="1" smtClean="0"/>
              <a:t>prasugrel</a:t>
            </a:r>
            <a:r>
              <a:rPr lang="en-US" sz="3600" i="1" dirty="0" smtClean="0"/>
              <a:t> </a:t>
            </a:r>
            <a:r>
              <a:rPr lang="en-US" sz="3600" dirty="0" smtClean="0"/>
              <a:t>and in </a:t>
            </a:r>
            <a:r>
              <a:rPr lang="en-US" sz="3600" i="1" dirty="0" smtClean="0"/>
              <a:t>1.8% of patients receiving </a:t>
            </a:r>
            <a:r>
              <a:rPr lang="en-US" sz="3600" i="1" dirty="0" err="1" smtClean="0"/>
              <a:t>clopidogrel</a:t>
            </a:r>
            <a:r>
              <a:rPr lang="en-US" sz="3600" i="1" dirty="0" smtClean="0"/>
              <a:t> ,</a:t>
            </a:r>
            <a:r>
              <a:rPr lang="en-US" sz="3600" dirty="0" smtClean="0"/>
              <a:t>P = 0.03)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rate of </a:t>
            </a:r>
            <a:r>
              <a:rPr lang="en-US" sz="3600" b="1" dirty="0" smtClean="0"/>
              <a:t>life-threatening bleeding </a:t>
            </a:r>
            <a:r>
              <a:rPr lang="en-US" sz="3600" dirty="0" smtClean="0"/>
              <a:t>(1.4% vs. 0.9%;P = 0.002).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prasugrel</a:t>
            </a:r>
            <a:r>
              <a:rPr lang="en-US" sz="3600" b="1" dirty="0" smtClean="0"/>
              <a:t> </a:t>
            </a:r>
            <a:r>
              <a:rPr lang="en-US" sz="3600" dirty="0" smtClean="0"/>
              <a:t>should be considered in patients who present with </a:t>
            </a:r>
            <a:r>
              <a:rPr lang="en-US" sz="3600" b="1" dirty="0" smtClean="0"/>
              <a:t>stent thrombosis despite compliance with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therapy  ( </a:t>
            </a:r>
            <a:r>
              <a:rPr lang="en-US" sz="3600" b="1" dirty="0" smtClean="0">
                <a:solidFill>
                  <a:srgbClr val="C00000"/>
                </a:solidFill>
              </a:rPr>
              <a:t>ESC 2015</a:t>
            </a:r>
            <a:r>
              <a:rPr lang="en-US" sz="3600" b="1" dirty="0" smtClean="0"/>
              <a:t>)</a:t>
            </a:r>
            <a:r>
              <a:rPr lang="en-US" sz="3600" dirty="0" smtClean="0"/>
              <a:t>.</a:t>
            </a:r>
          </a:p>
          <a:p>
            <a:r>
              <a:rPr lang="en-US" sz="3600" b="1" dirty="0" err="1" smtClean="0"/>
              <a:t>Prasugrel</a:t>
            </a:r>
            <a:r>
              <a:rPr lang="en-US" sz="3600" b="1" dirty="0" smtClean="0"/>
              <a:t> is contraindicated in patients with prior stroke/transient </a:t>
            </a:r>
            <a:r>
              <a:rPr lang="en-US" sz="3600" b="1" dirty="0" err="1" smtClean="0"/>
              <a:t>ischaemic</a:t>
            </a:r>
            <a:r>
              <a:rPr lang="en-US" sz="3600" b="1" dirty="0" smtClean="0"/>
              <a:t> attack (TIA</a:t>
            </a:r>
            <a:r>
              <a:rPr lang="en-US" sz="3600" dirty="0" smtClean="0"/>
              <a:t>) due to evidence of net harm in this group in (TRITON-TIMI 38)</a:t>
            </a:r>
            <a:endParaRPr lang="en-US" sz="36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TRILOGY ACS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Targeted Platelet Inhibition to Clarify the Optimal Strategy to Medically Manage Acute Coronary Syndromes (TRILOGY ACS) trial</a:t>
            </a:r>
            <a:endParaRPr lang="en-US" sz="36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enovo\Documents\My Bluetooth\IMG_20190203_131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double-blind, randomized trial  involving 7243 patients under the age of 75 years </a:t>
            </a:r>
            <a:r>
              <a:rPr lang="en-US" sz="3600" b="1" dirty="0" smtClean="0"/>
              <a:t>receiving aspirin, with </a:t>
            </a:r>
            <a:r>
              <a:rPr lang="en-US" sz="3600" b="1" dirty="0" err="1" smtClean="0"/>
              <a:t>prasugrel</a:t>
            </a:r>
            <a:r>
              <a:rPr lang="en-US" sz="3600" b="1" dirty="0" smtClean="0"/>
              <a:t> (10 mg daily) /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(75 mg daily) followed up  for 30 months</a:t>
            </a:r>
            <a:endParaRPr lang="en-US" sz="3600" b="1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Among patients with </a:t>
            </a:r>
            <a:r>
              <a:rPr lang="en-US" sz="3600" b="1" dirty="0" smtClean="0"/>
              <a:t>unstable angina or myocardial infarction without ST-segment elevation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           </a:t>
            </a:r>
            <a:r>
              <a:rPr lang="en-US" sz="3600" b="1" i="1" dirty="0" err="1" smtClean="0"/>
              <a:t>prasugrel</a:t>
            </a:r>
            <a:r>
              <a:rPr lang="en-US" sz="3600" i="1" dirty="0" smtClean="0"/>
              <a:t> did </a:t>
            </a:r>
            <a:r>
              <a:rPr lang="en-US" sz="3600" b="1" i="1" dirty="0" smtClean="0">
                <a:solidFill>
                  <a:srgbClr val="C00000"/>
                </a:solidFill>
              </a:rPr>
              <a:t>not significantly reduce the frequency of the primary end point</a:t>
            </a:r>
            <a:r>
              <a:rPr lang="en-US" sz="3600" i="1" dirty="0" smtClean="0"/>
              <a:t>, as compared with </a:t>
            </a:r>
            <a:r>
              <a:rPr lang="en-US" sz="3600" b="1" i="1" dirty="0" err="1" smtClean="0"/>
              <a:t>clopidogre</a:t>
            </a:r>
            <a:r>
              <a:rPr lang="en-US" sz="3600" i="1" dirty="0" err="1" smtClean="0"/>
              <a:t>l</a:t>
            </a:r>
            <a:endParaRPr lang="en-US" sz="3600" i="1" dirty="0" smtClean="0"/>
          </a:p>
          <a:p>
            <a:pPr>
              <a:buNone/>
            </a:pPr>
            <a:r>
              <a:rPr lang="en-US" sz="3600" i="1" dirty="0" smtClean="0"/>
              <a:t> </a:t>
            </a:r>
          </a:p>
          <a:p>
            <a:r>
              <a:rPr lang="en-US" sz="3600" i="1" dirty="0" smtClean="0"/>
              <a:t>and </a:t>
            </a:r>
            <a:r>
              <a:rPr lang="en-US" sz="3600" b="1" i="1" dirty="0" smtClean="0"/>
              <a:t>similar risks of bleeding were </a:t>
            </a:r>
            <a:r>
              <a:rPr lang="en-US" b="1" i="1" dirty="0" smtClean="0"/>
              <a:t>observed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Ticagrelor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Ticagrelor</a:t>
            </a:r>
            <a:r>
              <a:rPr lang="en-US" sz="3600" dirty="0" smtClean="0"/>
              <a:t> is an oral, </a:t>
            </a:r>
            <a:r>
              <a:rPr lang="en-US" sz="3600" b="1" dirty="0" smtClean="0"/>
              <a:t>reversibly binding P2Y12 </a:t>
            </a:r>
            <a:r>
              <a:rPr lang="en-US" sz="3600" dirty="0" smtClean="0"/>
              <a:t>i</a:t>
            </a:r>
            <a:r>
              <a:rPr lang="en-US" sz="3600" b="1" dirty="0" smtClean="0"/>
              <a:t>nhibito</a:t>
            </a:r>
            <a:r>
              <a:rPr lang="en-US" sz="3600" dirty="0" smtClean="0"/>
              <a:t>r</a:t>
            </a:r>
          </a:p>
          <a:p>
            <a:r>
              <a:rPr lang="en-US" sz="3600" dirty="0" smtClean="0"/>
              <a:t>with a </a:t>
            </a:r>
            <a:r>
              <a:rPr lang="en-US" sz="3600" dirty="0" err="1" smtClean="0"/>
              <a:t>plasmahalf</a:t>
            </a:r>
            <a:r>
              <a:rPr lang="en-US" sz="3600" dirty="0" smtClean="0"/>
              <a:t>-life of </a:t>
            </a:r>
            <a:r>
              <a:rPr lang="en-US" sz="3600" b="1" dirty="0" smtClean="0"/>
              <a:t>6–12 h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Ticagrelor</a:t>
            </a:r>
            <a:r>
              <a:rPr lang="en-US" sz="3600" dirty="0" smtClean="0"/>
              <a:t> also </a:t>
            </a:r>
            <a:r>
              <a:rPr lang="en-US" sz="3600" b="1" dirty="0" smtClean="0"/>
              <a:t>inhibits adenosine reuptake </a:t>
            </a:r>
            <a:r>
              <a:rPr lang="en-US" sz="3600" dirty="0" smtClean="0"/>
              <a:t>via </a:t>
            </a:r>
            <a:r>
              <a:rPr lang="en-US" sz="3600" dirty="0" err="1" smtClean="0"/>
              <a:t>equilabrative</a:t>
            </a:r>
            <a:r>
              <a:rPr lang="en-US" sz="3600" dirty="0" smtClean="0"/>
              <a:t> nucleoside transporter 1 (ENT1) 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Like </a:t>
            </a:r>
            <a:r>
              <a:rPr lang="en-US" sz="3600" dirty="0" err="1" smtClean="0"/>
              <a:t>prasugrel</a:t>
            </a:r>
            <a:r>
              <a:rPr lang="en-US" sz="3600" dirty="0" smtClean="0"/>
              <a:t>, </a:t>
            </a:r>
            <a:r>
              <a:rPr lang="en-US" sz="3600" dirty="0" err="1" smtClean="0"/>
              <a:t>ticagrelor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     has a </a:t>
            </a:r>
            <a:r>
              <a:rPr lang="en-US" sz="3600" b="1" dirty="0" smtClean="0">
                <a:solidFill>
                  <a:srgbClr val="C00000"/>
                </a:solidFill>
              </a:rPr>
              <a:t>more rapid and consistent </a:t>
            </a:r>
            <a:r>
              <a:rPr lang="en-US" sz="3600" dirty="0" smtClean="0"/>
              <a:t>onset of      action compared with </a:t>
            </a:r>
            <a:r>
              <a:rPr lang="en-US" sz="3600" dirty="0" err="1" smtClean="0"/>
              <a:t>clopidogrel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                      as well as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faster offset of action </a:t>
            </a:r>
            <a:r>
              <a:rPr lang="en-US" sz="3600" b="1" dirty="0" smtClean="0"/>
              <a:t>with more rapid recovery of platelet </a:t>
            </a:r>
            <a:r>
              <a:rPr lang="en-US" sz="3600" b="1" dirty="0" err="1" smtClean="0"/>
              <a:t>function</a:t>
            </a:r>
            <a:r>
              <a:rPr lang="en-US" sz="3600" dirty="0" err="1" smtClean="0"/>
              <a:t>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be Normal</a:t>
            </a:r>
          </a:p>
          <a:p>
            <a:r>
              <a:rPr lang="en-US" dirty="0" smtClean="0"/>
              <a:t>S3/ S4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pulmonary </a:t>
            </a:r>
            <a:r>
              <a:rPr lang="en-US" dirty="0" err="1" smtClean="0"/>
              <a:t>rales</a:t>
            </a:r>
            <a:endParaRPr lang="en-US" dirty="0" smtClean="0"/>
          </a:p>
          <a:p>
            <a:r>
              <a:rPr lang="en-US" dirty="0" smtClean="0"/>
              <a:t>Rarely----hypotension/pale cool </a:t>
            </a:r>
            <a:r>
              <a:rPr lang="en-US" dirty="0" err="1" smtClean="0"/>
              <a:t>perifery</a:t>
            </a:r>
            <a:r>
              <a:rPr lang="en-US" dirty="0" smtClean="0"/>
              <a:t> </a:t>
            </a:r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Ticagrelor</a:t>
            </a:r>
            <a:r>
              <a:rPr lang="en-US" sz="3600" dirty="0" smtClean="0"/>
              <a:t> increases levels of drugs metabolized through CYP3A, such as </a:t>
            </a:r>
            <a:r>
              <a:rPr lang="en-US" sz="3600" dirty="0" err="1" smtClean="0"/>
              <a:t>simvastatin</a:t>
            </a:r>
            <a:endParaRPr lang="en-US" sz="3600" dirty="0" smtClean="0"/>
          </a:p>
          <a:p>
            <a:r>
              <a:rPr lang="en-US" sz="3600" dirty="0" smtClean="0"/>
              <a:t>CYP3A inhibitors, such as </a:t>
            </a:r>
            <a:r>
              <a:rPr lang="en-US" sz="3600" b="1" dirty="0" err="1" smtClean="0">
                <a:solidFill>
                  <a:srgbClr val="752211"/>
                </a:solidFill>
              </a:rPr>
              <a:t>diltiazem</a:t>
            </a:r>
            <a:r>
              <a:rPr lang="en-US" sz="3600" b="1" dirty="0" smtClean="0"/>
              <a:t>,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ticagrelor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plasma levels and might delay the offset of effect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adverse effects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4000" dirty="0" err="1" smtClean="0"/>
              <a:t>Dyspnoea</a:t>
            </a:r>
            <a:r>
              <a:rPr lang="en-US" sz="4000" dirty="0" smtClean="0"/>
              <a:t> (without </a:t>
            </a:r>
            <a:r>
              <a:rPr lang="en-US" sz="4000" dirty="0" err="1" smtClean="0"/>
              <a:t>bronchospasm</a:t>
            </a:r>
            <a:r>
              <a:rPr lang="en-US" sz="4000" dirty="0" smtClean="0"/>
              <a:t>), </a:t>
            </a:r>
          </a:p>
          <a:p>
            <a:pPr>
              <a:buNone/>
            </a:pPr>
            <a:r>
              <a:rPr lang="en-US" sz="4000" dirty="0" smtClean="0"/>
              <a:t>      Asymptomatic ventricular pauses </a:t>
            </a:r>
          </a:p>
          <a:p>
            <a:pPr>
              <a:buNone/>
            </a:pPr>
            <a:r>
              <a:rPr lang="en-US" sz="4000" dirty="0" smtClean="0"/>
              <a:t>       </a:t>
            </a:r>
            <a:r>
              <a:rPr lang="en-US" sz="4000" dirty="0" err="1" smtClean="0"/>
              <a:t>Hyperuricemia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err="1" smtClean="0"/>
              <a:t>PLATelet</a:t>
            </a:r>
            <a:r>
              <a:rPr lang="en-US" sz="3600" dirty="0" smtClean="0"/>
              <a:t> inhibition and patient Outcomes (PLATO) trial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enovo\Documents\My Bluetooth\IMG_20190203_1503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PLATO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multicenter, double-blind, randomized trial, that compared </a:t>
            </a:r>
            <a:r>
              <a:rPr lang="en-US" sz="3600" b="1" dirty="0" err="1" smtClean="0"/>
              <a:t>ticagrelor</a:t>
            </a:r>
            <a:r>
              <a:rPr lang="en-US" sz="3600" dirty="0" smtClean="0"/>
              <a:t> (180-mg loading dose, 90 mg twice daily thereafter) and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</a:t>
            </a:r>
            <a:r>
              <a:rPr lang="en-US" sz="3600" dirty="0" smtClean="0"/>
              <a:t>(300-to-600-mg loading dose, 75 mg daily thereafter) for the prevention of cardiovascular events in 18,624 patients admitted to the hospital with  </a:t>
            </a:r>
            <a:r>
              <a:rPr lang="en-US" sz="3600" b="1" dirty="0" err="1" smtClean="0"/>
              <a:t>ACS</a:t>
            </a:r>
            <a:r>
              <a:rPr lang="en-US" sz="3600" dirty="0" err="1" smtClean="0"/>
              <a:t>with</a:t>
            </a:r>
            <a:r>
              <a:rPr lang="en-US" sz="3600" dirty="0" smtClean="0"/>
              <a:t> or without ST-segment elevation.</a:t>
            </a:r>
            <a:endParaRPr lang="en-US" sz="36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patients who have an acute coronary syndrome treatment with </a:t>
            </a:r>
            <a:r>
              <a:rPr lang="en-US" sz="3600" b="1" dirty="0" err="1" smtClean="0"/>
              <a:t>ticagrelor</a:t>
            </a:r>
            <a:r>
              <a:rPr lang="en-US" sz="3600" dirty="0" smtClean="0"/>
              <a:t> as compared with </a:t>
            </a:r>
            <a:r>
              <a:rPr lang="en-US" sz="3600" b="1" dirty="0" err="1" smtClean="0"/>
              <a:t>clopidogrel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 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significantly reduced the rate of death from vascular causes,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myocardial infarction, or stroke </a:t>
            </a:r>
            <a:r>
              <a:rPr lang="en-US" sz="3600" b="1" dirty="0" smtClean="0"/>
              <a:t>without an increase in the rate of overall major bleeding </a:t>
            </a:r>
            <a:endParaRPr lang="en-US" sz="36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Cangrelor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Cangrelor</a:t>
            </a:r>
            <a:r>
              <a:rPr lang="en-US" sz="3600" dirty="0" smtClean="0"/>
              <a:t> ( </a:t>
            </a:r>
            <a:r>
              <a:rPr lang="en-US" sz="3600" b="1" dirty="0" err="1" smtClean="0"/>
              <a:t>i.v</a:t>
            </a:r>
            <a:r>
              <a:rPr lang="en-US" sz="3600" b="1" dirty="0" smtClean="0"/>
              <a:t>. </a:t>
            </a:r>
            <a:r>
              <a:rPr lang="en-US" sz="3600" dirty="0" smtClean="0"/>
              <a:t> that binds reversibly and with high affinity to the </a:t>
            </a:r>
            <a:r>
              <a:rPr lang="en-US" sz="3600" b="1" dirty="0" smtClean="0"/>
              <a:t>platelet P2Y12 receptor </a:t>
            </a:r>
          </a:p>
          <a:p>
            <a:r>
              <a:rPr lang="en-US" sz="3600" dirty="0" smtClean="0"/>
              <a:t>a short plasma half-life (</a:t>
            </a:r>
            <a:r>
              <a:rPr lang="en-US" sz="3600" b="1" dirty="0" smtClean="0"/>
              <a:t>10 min</a:t>
            </a:r>
            <a:r>
              <a:rPr lang="en-US" sz="3600" dirty="0" smtClean="0"/>
              <a:t>) </a:t>
            </a:r>
          </a:p>
          <a:p>
            <a:r>
              <a:rPr lang="en-US" sz="3600" dirty="0" err="1" smtClean="0"/>
              <a:t>Cangrelor</a:t>
            </a:r>
            <a:r>
              <a:rPr lang="en-US" sz="3600" dirty="0" smtClean="0"/>
              <a:t> (</a:t>
            </a:r>
            <a:r>
              <a:rPr lang="en-US" sz="3600" b="1" dirty="0" smtClean="0"/>
              <a:t>30 </a:t>
            </a:r>
            <a:r>
              <a:rPr lang="en-US" sz="3600" b="1" dirty="0" err="1" smtClean="0"/>
              <a:t>micro.g</a:t>
            </a:r>
            <a:r>
              <a:rPr lang="en-US" sz="3600" b="1" dirty="0" smtClean="0"/>
              <a:t>/kg bolus and 4 micro g/kg/min infusion</a:t>
            </a:r>
            <a:r>
              <a:rPr lang="en-US" sz="3600" dirty="0" smtClean="0"/>
              <a:t>) </a:t>
            </a:r>
          </a:p>
          <a:p>
            <a:r>
              <a:rPr lang="en-US" sz="3600" dirty="0" smtClean="0"/>
              <a:t>initiated </a:t>
            </a:r>
            <a:r>
              <a:rPr lang="en-US" sz="3600" b="1" dirty="0" smtClean="0"/>
              <a:t>at the commencement of PCI </a:t>
            </a:r>
            <a:r>
              <a:rPr lang="en-US" sz="3600" dirty="0" smtClean="0"/>
              <a:t>has been examined in three clinical trials</a:t>
            </a:r>
            <a:endParaRPr lang="en-US" sz="36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Cangrelor</a:t>
            </a:r>
            <a:r>
              <a:rPr lang="en-US" sz="3600" dirty="0" smtClean="0"/>
              <a:t> versus Standard Therapy to Achieve Optimal Management of Platelet Inhibition</a:t>
            </a:r>
          </a:p>
          <a:p>
            <a:pPr>
              <a:buNone/>
            </a:pPr>
            <a:r>
              <a:rPr lang="en-US" sz="3600" dirty="0" smtClean="0"/>
              <a:t>     (</a:t>
            </a:r>
            <a:r>
              <a:rPr lang="en-US" sz="3600" b="1" dirty="0" smtClean="0"/>
              <a:t>CHAMPION)-PCI]</a:t>
            </a:r>
            <a:endParaRPr lang="en-US" sz="3600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lenovo\Documents\My Bluetooth\IMG_20190203_1729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They  performed a large-scale international trial comparing </a:t>
            </a:r>
            <a:r>
              <a:rPr lang="en-US" sz="3600" b="1" dirty="0" err="1" smtClean="0">
                <a:solidFill>
                  <a:srgbClr val="FF0000"/>
                </a:solidFill>
              </a:rPr>
              <a:t>cangrelor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with 600 mg of oral </a:t>
            </a:r>
            <a:r>
              <a:rPr lang="en-US" sz="3600" dirty="0" err="1" smtClean="0">
                <a:solidFill>
                  <a:srgbClr val="FF0000"/>
                </a:solidFill>
              </a:rPr>
              <a:t>clopidogrel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administered before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percutaneous</a:t>
            </a:r>
            <a:r>
              <a:rPr lang="en-US" sz="3600" b="1" i="1" dirty="0" smtClean="0">
                <a:solidFill>
                  <a:srgbClr val="FF0000"/>
                </a:solidFill>
              </a:rPr>
              <a:t> coronary intervention (PCI) in patients with ACS.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dirty="0" smtClean="0"/>
              <a:t>Fever</a:t>
            </a:r>
          </a:p>
          <a:p>
            <a:r>
              <a:rPr lang="en-US" dirty="0" smtClean="0"/>
              <a:t>Resistant hypertension</a:t>
            </a:r>
          </a:p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Profound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r>
              <a:rPr lang="en-US" dirty="0" smtClean="0"/>
              <a:t>GI bleed</a:t>
            </a:r>
          </a:p>
          <a:p>
            <a:r>
              <a:rPr lang="en-US" dirty="0" smtClean="0"/>
              <a:t>Thyroid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primary efficacy end point was a</a:t>
            </a:r>
          </a:p>
          <a:p>
            <a:pPr>
              <a:buNone/>
            </a:pPr>
            <a:r>
              <a:rPr lang="en-US" sz="4000" dirty="0" smtClean="0"/>
              <a:t>     composite of death from any cause, myocardial infarction, or ischemia-driven revascularization at 48 hours</a:t>
            </a:r>
            <a:endParaRPr lang="en-US" sz="40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Cangrelor</a:t>
            </a:r>
            <a:r>
              <a:rPr lang="en-US" sz="3600" b="1" dirty="0" smtClean="0"/>
              <a:t>,</a:t>
            </a:r>
            <a:r>
              <a:rPr lang="en-US" sz="3600" dirty="0" smtClean="0"/>
              <a:t> when administered intravenously 30 minutes before PCI and continued for 2hours after PCI, was </a:t>
            </a:r>
            <a:r>
              <a:rPr lang="en-US" sz="3600" b="1" dirty="0" smtClean="0">
                <a:solidFill>
                  <a:srgbClr val="FF0000"/>
                </a:solidFill>
              </a:rPr>
              <a:t>not superior to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oral loading dose of 600 mg of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clopidogrel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administered 30 minutes before PCI.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    CHAMPION-PLATFORM</a:t>
            </a:r>
            <a:endParaRPr lang="en-US" sz="44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lenovo\Documents\My Bluetooth\IMG_20190203_1755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double-blind, placebo-controlled study, they randomly assigned 5362 patients who had not been treated with </a:t>
            </a:r>
            <a:r>
              <a:rPr lang="en-US" sz="4000" dirty="0" err="1" smtClean="0"/>
              <a:t>clopidogrel</a:t>
            </a:r>
            <a:r>
              <a:rPr lang="en-US" sz="4000" dirty="0" smtClean="0"/>
              <a:t> to receive either </a:t>
            </a:r>
            <a:r>
              <a:rPr lang="en-US" sz="4000" dirty="0" err="1" smtClean="0"/>
              <a:t>cangrelor</a:t>
            </a:r>
            <a:r>
              <a:rPr lang="en-US" sz="4000" dirty="0" smtClean="0"/>
              <a:t> or placebo at the time of PCI, followed by 600 mg of </a:t>
            </a:r>
            <a:r>
              <a:rPr lang="en-US" sz="4000" dirty="0" err="1" smtClean="0"/>
              <a:t>clopidogrel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primary end point was a composite of death, myocardial infarction, or ischemia-driven revascularization at 48 hours.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use of </a:t>
            </a:r>
            <a:r>
              <a:rPr lang="en-US" sz="3600" b="1" dirty="0" err="1" smtClean="0"/>
              <a:t>periprocedural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cangrelor</a:t>
            </a:r>
            <a:r>
              <a:rPr lang="en-US" sz="3600" b="1" dirty="0" smtClean="0"/>
              <a:t> </a:t>
            </a:r>
            <a:r>
              <a:rPr lang="en-US" sz="3600" dirty="0" smtClean="0"/>
              <a:t>during PCI was </a:t>
            </a:r>
            <a:r>
              <a:rPr lang="en-US" sz="3600" dirty="0" smtClean="0">
                <a:solidFill>
                  <a:srgbClr val="C00000"/>
                </a:solidFill>
              </a:rPr>
              <a:t>not superior to placebo </a:t>
            </a:r>
            <a:r>
              <a:rPr lang="en-US" sz="3600" dirty="0" smtClean="0"/>
              <a:t>in reducing the primary end point.</a:t>
            </a:r>
            <a:endParaRPr lang="en-US" sz="36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             CHAMPION –PHOENIX trial</a:t>
            </a:r>
            <a:endParaRPr lang="en-US" sz="4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lenovo\Documents\My Bluetooth\IMG_20190203_154200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double-blind, placebo-controlled trial, they randomly assigned 11,145 patients who were </a:t>
            </a:r>
            <a:r>
              <a:rPr lang="en-US" sz="3600" b="1" i="1" dirty="0" smtClean="0"/>
              <a:t>undergoing either urgent or elective PCI </a:t>
            </a:r>
            <a:r>
              <a:rPr lang="en-US" sz="3600" dirty="0" smtClean="0"/>
              <a:t>and were receiving guideline recommended</a:t>
            </a:r>
          </a:p>
          <a:p>
            <a:r>
              <a:rPr lang="en-US" sz="3600" dirty="0" smtClean="0"/>
              <a:t>therapy to receive a </a:t>
            </a:r>
            <a:r>
              <a:rPr lang="en-US" sz="3600" b="1" dirty="0" smtClean="0"/>
              <a:t>bolus and infusion of </a:t>
            </a:r>
            <a:r>
              <a:rPr lang="en-US" sz="3600" b="1" dirty="0" err="1" smtClean="0"/>
              <a:t>cangrelor</a:t>
            </a:r>
            <a:r>
              <a:rPr lang="en-US" sz="3600" b="1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                                or to receive a</a:t>
            </a:r>
          </a:p>
          <a:p>
            <a:r>
              <a:rPr lang="en-US" sz="3600" b="1" dirty="0" smtClean="0"/>
              <a:t>loading dose of 600 mg or 300 mg of </a:t>
            </a:r>
            <a:r>
              <a:rPr lang="en-US" sz="3600" b="1" dirty="0" err="1" smtClean="0"/>
              <a:t>clopidogrel</a:t>
            </a:r>
            <a:endParaRPr lang="en-US" sz="3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1551</TotalTime>
  <Words>4999</Words>
  <Application>Microsoft Office PowerPoint</Application>
  <PresentationFormat>On-screen Show (4:3)</PresentationFormat>
  <Paragraphs>565</Paragraphs>
  <Slides>163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4" baseType="lpstr">
      <vt:lpstr>Origin</vt:lpstr>
      <vt:lpstr>Slide 1</vt:lpstr>
      <vt:lpstr>Slide 2</vt:lpstr>
      <vt:lpstr>ACS v/s Chronic stable angina</vt:lpstr>
      <vt:lpstr>Clinical Assesment</vt:lpstr>
      <vt:lpstr>History</vt:lpstr>
      <vt:lpstr>Cont…</vt:lpstr>
      <vt:lpstr>Cont..</vt:lpstr>
      <vt:lpstr>Physical examination</vt:lpstr>
      <vt:lpstr>Precipitating factors</vt:lpstr>
      <vt:lpstr>ECG</vt:lpstr>
      <vt:lpstr>ECG</vt:lpstr>
      <vt:lpstr>ECG</vt:lpstr>
      <vt:lpstr>ECG</vt:lpstr>
      <vt:lpstr>Slide 14</vt:lpstr>
      <vt:lpstr>Slide 15</vt:lpstr>
      <vt:lpstr>Biomarkers</vt:lpstr>
      <vt:lpstr>CONTINUES</vt:lpstr>
      <vt:lpstr>Cont..</vt:lpstr>
      <vt:lpstr>Slide 19</vt:lpstr>
      <vt:lpstr>Cont..</vt:lpstr>
      <vt:lpstr>CAUSES OF        Tn OTHER THAN  MI</vt:lpstr>
      <vt:lpstr>Cont…</vt:lpstr>
      <vt:lpstr>Slide 23</vt:lpstr>
      <vt:lpstr>Slide 24</vt:lpstr>
      <vt:lpstr>Cont..</vt:lpstr>
      <vt:lpstr>Slide 26</vt:lpstr>
      <vt:lpstr>BNP  and NTproBNP</vt:lpstr>
      <vt:lpstr>CRP  and other biomarkers</vt:lpstr>
      <vt:lpstr>Non-invasive imaging</vt:lpstr>
      <vt:lpstr>Cont…</vt:lpstr>
      <vt:lpstr>Cardiac magnetic resonance (CMR</vt:lpstr>
      <vt:lpstr>Cont…</vt:lpstr>
      <vt:lpstr>Cont..</vt:lpstr>
      <vt:lpstr>CT CAG</vt:lpstr>
      <vt:lpstr>CONT..</vt:lpstr>
      <vt:lpstr>Cont..</vt:lpstr>
      <vt:lpstr>Slide 37</vt:lpstr>
      <vt:lpstr>Management</vt:lpstr>
      <vt:lpstr>Cont….</vt:lpstr>
      <vt:lpstr>Cont..</vt:lpstr>
      <vt:lpstr>Slide 41</vt:lpstr>
      <vt:lpstr>Cont..</vt:lpstr>
      <vt:lpstr>Nitrates </vt:lpstr>
      <vt:lpstr>Cont…</vt:lpstr>
      <vt:lpstr>Beta blockers</vt:lpstr>
      <vt:lpstr>Cont..</vt:lpstr>
      <vt:lpstr>Cont..</vt:lpstr>
      <vt:lpstr>Cont..</vt:lpstr>
      <vt:lpstr>Cont..</vt:lpstr>
      <vt:lpstr>Platelet inhibitors</vt:lpstr>
      <vt:lpstr>A meta-analysis of these trials suggests that     aspirin administration (up to 2 years) is associated with a highly significant 46% reduction in major vascular events. </vt:lpstr>
      <vt:lpstr>Cont..</vt:lpstr>
      <vt:lpstr>Slide 53</vt:lpstr>
      <vt:lpstr>CONT..</vt:lpstr>
      <vt:lpstr>Cont…</vt:lpstr>
      <vt:lpstr>In patients with an ACS who were referred for an invasive strategy, there was no significant difference between                            a 7-day, double-dose clopidogrel regimen and the standard-dose regimen,                           or between higher-dose aspirin and lower-dose aspirin                                      with respect to the primary outcome of cardiovascular death, myocardial infarction, or stroke. Cont..</vt:lpstr>
      <vt:lpstr>Cont..</vt:lpstr>
      <vt:lpstr>P2Y12 inhibitors </vt:lpstr>
      <vt:lpstr>Cont…</vt:lpstr>
      <vt:lpstr>Cont…</vt:lpstr>
      <vt:lpstr>Cont…</vt:lpstr>
      <vt:lpstr>Cont..</vt:lpstr>
      <vt:lpstr>Prasugrel</vt:lpstr>
      <vt:lpstr>TRITON-TIMI 38 trial</vt:lpstr>
      <vt:lpstr>Slide 65</vt:lpstr>
      <vt:lpstr>Cont..</vt:lpstr>
      <vt:lpstr>CONT…</vt:lpstr>
      <vt:lpstr>Cont..</vt:lpstr>
      <vt:lpstr>Cont…</vt:lpstr>
      <vt:lpstr>Cont…</vt:lpstr>
      <vt:lpstr>Cont…</vt:lpstr>
      <vt:lpstr>Cont..</vt:lpstr>
      <vt:lpstr>Cont..</vt:lpstr>
      <vt:lpstr>TRILOGY ACS trial</vt:lpstr>
      <vt:lpstr>Slide 75</vt:lpstr>
      <vt:lpstr>Cont..</vt:lpstr>
      <vt:lpstr>Cont..</vt:lpstr>
      <vt:lpstr>Ticagrelor </vt:lpstr>
      <vt:lpstr>Cont…</vt:lpstr>
      <vt:lpstr>Cont…</vt:lpstr>
      <vt:lpstr>Cont…</vt:lpstr>
      <vt:lpstr>PLATO trial</vt:lpstr>
      <vt:lpstr>Slide 83</vt:lpstr>
      <vt:lpstr>PLATO trial</vt:lpstr>
      <vt:lpstr>Cont…</vt:lpstr>
      <vt:lpstr> Cangrelor </vt:lpstr>
      <vt:lpstr>Cont..</vt:lpstr>
      <vt:lpstr>Slide 88</vt:lpstr>
      <vt:lpstr>Cont..</vt:lpstr>
      <vt:lpstr>Cont..</vt:lpstr>
      <vt:lpstr>Cont..</vt:lpstr>
      <vt:lpstr>cont…</vt:lpstr>
      <vt:lpstr>Slide 93</vt:lpstr>
      <vt:lpstr>Cont..</vt:lpstr>
      <vt:lpstr>Cont..</vt:lpstr>
      <vt:lpstr>Cont…</vt:lpstr>
      <vt:lpstr>Cont…</vt:lpstr>
      <vt:lpstr>Slide 98</vt:lpstr>
      <vt:lpstr>Slide 99</vt:lpstr>
      <vt:lpstr>Cont..</vt:lpstr>
      <vt:lpstr>Cont…</vt:lpstr>
      <vt:lpstr>Timing of P2Y12 inhibitor administration</vt:lpstr>
      <vt:lpstr>Cont..</vt:lpstr>
      <vt:lpstr> </vt:lpstr>
      <vt:lpstr>Slide 105</vt:lpstr>
      <vt:lpstr>Cont..</vt:lpstr>
      <vt:lpstr>Cont..</vt:lpstr>
      <vt:lpstr>Slide 108</vt:lpstr>
      <vt:lpstr>Premature discontinuation of oral antiplatelet therapy</vt:lpstr>
      <vt:lpstr>Cont…</vt:lpstr>
      <vt:lpstr>Cont…</vt:lpstr>
      <vt:lpstr>Cont…</vt:lpstr>
      <vt:lpstr>Cont…</vt:lpstr>
      <vt:lpstr>Cont…</vt:lpstr>
      <vt:lpstr>Duration of dual antiplatelet therapy</vt:lpstr>
      <vt:lpstr>Cont..</vt:lpstr>
      <vt:lpstr>Cont..</vt:lpstr>
      <vt:lpstr>Slide 118</vt:lpstr>
      <vt:lpstr>DAPT trial</vt:lpstr>
      <vt:lpstr>Cont…</vt:lpstr>
      <vt:lpstr>Glycoprotein IIb/IIIa inhibitors</vt:lpstr>
      <vt:lpstr>Slide 122</vt:lpstr>
      <vt:lpstr>ANTICOAGULANT</vt:lpstr>
      <vt:lpstr>HEPARIN</vt:lpstr>
      <vt:lpstr>Cont…</vt:lpstr>
      <vt:lpstr>Cont..</vt:lpstr>
      <vt:lpstr>ESC recommends</vt:lpstr>
      <vt:lpstr>A/E</vt:lpstr>
      <vt:lpstr>HEPARIN REVERSAL</vt:lpstr>
      <vt:lpstr>LMWH</vt:lpstr>
      <vt:lpstr>Cont….</vt:lpstr>
      <vt:lpstr>Acuity trial </vt:lpstr>
      <vt:lpstr>cont…..</vt:lpstr>
      <vt:lpstr>HORIZON’S TRIAL</vt:lpstr>
      <vt:lpstr>Direct thrombin inhibitor</vt:lpstr>
      <vt:lpstr>factorXa inhibitor</vt:lpstr>
      <vt:lpstr>Cont..</vt:lpstr>
      <vt:lpstr>Cont…</vt:lpstr>
      <vt:lpstr>Cont….</vt:lpstr>
      <vt:lpstr>Cont..</vt:lpstr>
      <vt:lpstr>Cont..</vt:lpstr>
      <vt:lpstr>Cont…</vt:lpstr>
      <vt:lpstr>Cont..</vt:lpstr>
      <vt:lpstr>Oral Xa inhibitor</vt:lpstr>
      <vt:lpstr>Slide 145</vt:lpstr>
      <vt:lpstr>Long term OAC +Aniplatelet therapy</vt:lpstr>
      <vt:lpstr> Patients undergoing PCI</vt:lpstr>
      <vt:lpstr>Slide 148</vt:lpstr>
      <vt:lpstr>Cont..</vt:lpstr>
      <vt:lpstr>Cont..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v/s Chronic stable angina</dc:title>
  <dc:creator>lenovo</dc:creator>
  <cp:lastModifiedBy>lenovo</cp:lastModifiedBy>
  <cp:revision>91</cp:revision>
  <dcterms:created xsi:type="dcterms:W3CDTF">2019-01-20T17:23:38Z</dcterms:created>
  <dcterms:modified xsi:type="dcterms:W3CDTF">2019-02-04T21:02:09Z</dcterms:modified>
</cp:coreProperties>
</file>